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Kanit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Kani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Kani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Kanit-italic.fntdata"/><Relationship Id="rId45" Type="http://schemas.openxmlformats.org/officeDocument/2006/relationships/font" Target="fonts/Kani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Kanit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KanitMedium-bold.fntdata"/><Relationship Id="rId36" Type="http://schemas.openxmlformats.org/officeDocument/2006/relationships/font" Target="fonts/KanitMedium-regular.fntdata"/><Relationship Id="rId39" Type="http://schemas.openxmlformats.org/officeDocument/2006/relationships/font" Target="fonts/KanitMedium-boldItalic.fntdata"/><Relationship Id="rId38" Type="http://schemas.openxmlformats.org/officeDocument/2006/relationships/font" Target="fonts/Kanit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cd64d42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5cd64d42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cd64d4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cd64d4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cd64d42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5cd64d4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123e0f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123e0f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cd64d42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cd64d42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5cd64d420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5cd64d420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cd64d42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5cd64d42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5cd64d42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5cd64d42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5cd64d42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5cd64d42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623c6d5a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623c6d5a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c6e4b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c6e4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5cd64d42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5cd64d42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5cd64d42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5cd64d42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5cd64d42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5cd64d4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5cd64d42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5cd64d42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5cd64d42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5cd64d42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5cd64d42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5cd64d42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5cd64d42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5cd64d42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0623c6d5a1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0623c6d5a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623c6d5a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623c6d5a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5cd64d42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05cd64d42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fce65a5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fce65a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3116d6da0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3116d6d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123e0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123e0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d64d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d64d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cd64d4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cd64d4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cd64d4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5cd64d4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cd64d4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cd64d4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cd64d4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cd64d4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Language Models and Recurrent Neural Networks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gif"/><Relationship Id="rId13" Type="http://schemas.openxmlformats.org/officeDocument/2006/relationships/image" Target="../media/image25.gif"/><Relationship Id="rId1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21.gif"/><Relationship Id="rId5" Type="http://schemas.openxmlformats.org/officeDocument/2006/relationships/image" Target="../media/image19.gif"/><Relationship Id="rId6" Type="http://schemas.openxmlformats.org/officeDocument/2006/relationships/image" Target="../media/image22.gif"/><Relationship Id="rId7" Type="http://schemas.openxmlformats.org/officeDocument/2006/relationships/image" Target="../media/image26.gif"/><Relationship Id="rId8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gif"/><Relationship Id="rId10" Type="http://schemas.openxmlformats.org/officeDocument/2006/relationships/image" Target="../media/image29.gif"/><Relationship Id="rId13" Type="http://schemas.openxmlformats.org/officeDocument/2006/relationships/image" Target="../media/image31.gif"/><Relationship Id="rId1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27.gif"/><Relationship Id="rId15" Type="http://schemas.openxmlformats.org/officeDocument/2006/relationships/image" Target="../media/image44.gif"/><Relationship Id="rId14" Type="http://schemas.openxmlformats.org/officeDocument/2006/relationships/image" Target="../media/image42.gif"/><Relationship Id="rId5" Type="http://schemas.openxmlformats.org/officeDocument/2006/relationships/image" Target="../media/image22.gif"/><Relationship Id="rId6" Type="http://schemas.openxmlformats.org/officeDocument/2006/relationships/image" Target="../media/image26.gif"/><Relationship Id="rId7" Type="http://schemas.openxmlformats.org/officeDocument/2006/relationships/image" Target="../media/image23.gif"/><Relationship Id="rId8" Type="http://schemas.openxmlformats.org/officeDocument/2006/relationships/image" Target="../media/image32.gif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gif"/><Relationship Id="rId11" Type="http://schemas.openxmlformats.org/officeDocument/2006/relationships/image" Target="../media/image36.gif"/><Relationship Id="rId22" Type="http://schemas.openxmlformats.org/officeDocument/2006/relationships/image" Target="../media/image51.png"/><Relationship Id="rId10" Type="http://schemas.openxmlformats.org/officeDocument/2006/relationships/image" Target="../media/image34.gif"/><Relationship Id="rId21" Type="http://schemas.openxmlformats.org/officeDocument/2006/relationships/image" Target="../media/image46.gif"/><Relationship Id="rId13" Type="http://schemas.openxmlformats.org/officeDocument/2006/relationships/image" Target="../media/image38.gif"/><Relationship Id="rId24" Type="http://schemas.openxmlformats.org/officeDocument/2006/relationships/image" Target="../media/image48.gif"/><Relationship Id="rId12" Type="http://schemas.openxmlformats.org/officeDocument/2006/relationships/image" Target="../media/image37.gif"/><Relationship Id="rId23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gif"/><Relationship Id="rId4" Type="http://schemas.openxmlformats.org/officeDocument/2006/relationships/image" Target="../media/image18.gif"/><Relationship Id="rId9" Type="http://schemas.openxmlformats.org/officeDocument/2006/relationships/image" Target="../media/image40.gif"/><Relationship Id="rId15" Type="http://schemas.openxmlformats.org/officeDocument/2006/relationships/image" Target="../media/image39.gif"/><Relationship Id="rId14" Type="http://schemas.openxmlformats.org/officeDocument/2006/relationships/image" Target="../media/image43.gif"/><Relationship Id="rId17" Type="http://schemas.openxmlformats.org/officeDocument/2006/relationships/image" Target="../media/image32.gif"/><Relationship Id="rId16" Type="http://schemas.openxmlformats.org/officeDocument/2006/relationships/image" Target="../media/image50.gif"/><Relationship Id="rId5" Type="http://schemas.openxmlformats.org/officeDocument/2006/relationships/image" Target="../media/image12.gif"/><Relationship Id="rId19" Type="http://schemas.openxmlformats.org/officeDocument/2006/relationships/image" Target="../media/image29.gif"/><Relationship Id="rId6" Type="http://schemas.openxmlformats.org/officeDocument/2006/relationships/image" Target="../media/image22.gif"/><Relationship Id="rId18" Type="http://schemas.openxmlformats.org/officeDocument/2006/relationships/image" Target="../media/image27.gif"/><Relationship Id="rId7" Type="http://schemas.openxmlformats.org/officeDocument/2006/relationships/image" Target="../media/image26.gif"/><Relationship Id="rId8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gif"/><Relationship Id="rId4" Type="http://schemas.openxmlformats.org/officeDocument/2006/relationships/image" Target="../media/image47.gif"/><Relationship Id="rId5" Type="http://schemas.openxmlformats.org/officeDocument/2006/relationships/image" Target="../media/image55.gif"/><Relationship Id="rId6" Type="http://schemas.openxmlformats.org/officeDocument/2006/relationships/image" Target="../media/image49.gif"/><Relationship Id="rId7" Type="http://schemas.openxmlformats.org/officeDocument/2006/relationships/image" Target="../media/image52.gif"/><Relationship Id="rId8" Type="http://schemas.openxmlformats.org/officeDocument/2006/relationships/image" Target="../media/image53.gif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gif"/><Relationship Id="rId22" Type="http://schemas.openxmlformats.org/officeDocument/2006/relationships/image" Target="../media/image42.gif"/><Relationship Id="rId21" Type="http://schemas.openxmlformats.org/officeDocument/2006/relationships/image" Target="../media/image31.gif"/><Relationship Id="rId24" Type="http://schemas.openxmlformats.org/officeDocument/2006/relationships/image" Target="../media/image57.gif"/><Relationship Id="rId23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36.gif"/><Relationship Id="rId26" Type="http://schemas.openxmlformats.org/officeDocument/2006/relationships/image" Target="../media/image58.gif"/><Relationship Id="rId25" Type="http://schemas.openxmlformats.org/officeDocument/2006/relationships/image" Target="../media/image54.gif"/><Relationship Id="rId28" Type="http://schemas.openxmlformats.org/officeDocument/2006/relationships/image" Target="../media/image53.gif"/><Relationship Id="rId27" Type="http://schemas.openxmlformats.org/officeDocument/2006/relationships/image" Target="../media/image67.gif"/><Relationship Id="rId5" Type="http://schemas.openxmlformats.org/officeDocument/2006/relationships/image" Target="../media/image22.gif"/><Relationship Id="rId6" Type="http://schemas.openxmlformats.org/officeDocument/2006/relationships/image" Target="../media/image26.gif"/><Relationship Id="rId29" Type="http://schemas.openxmlformats.org/officeDocument/2006/relationships/image" Target="../media/image56.gif"/><Relationship Id="rId7" Type="http://schemas.openxmlformats.org/officeDocument/2006/relationships/image" Target="../media/image30.gif"/><Relationship Id="rId8" Type="http://schemas.openxmlformats.org/officeDocument/2006/relationships/image" Target="../media/image34.gif"/><Relationship Id="rId30" Type="http://schemas.openxmlformats.org/officeDocument/2006/relationships/image" Target="../media/image61.gif"/><Relationship Id="rId11" Type="http://schemas.openxmlformats.org/officeDocument/2006/relationships/image" Target="../media/image38.gif"/><Relationship Id="rId10" Type="http://schemas.openxmlformats.org/officeDocument/2006/relationships/image" Target="../media/image37.gif"/><Relationship Id="rId13" Type="http://schemas.openxmlformats.org/officeDocument/2006/relationships/image" Target="../media/image39.gif"/><Relationship Id="rId12" Type="http://schemas.openxmlformats.org/officeDocument/2006/relationships/image" Target="../media/image43.gif"/><Relationship Id="rId15" Type="http://schemas.openxmlformats.org/officeDocument/2006/relationships/image" Target="../media/image32.gif"/><Relationship Id="rId14" Type="http://schemas.openxmlformats.org/officeDocument/2006/relationships/image" Target="../media/image50.gif"/><Relationship Id="rId17" Type="http://schemas.openxmlformats.org/officeDocument/2006/relationships/image" Target="../media/image29.gif"/><Relationship Id="rId16" Type="http://schemas.openxmlformats.org/officeDocument/2006/relationships/image" Target="../media/image27.gif"/><Relationship Id="rId19" Type="http://schemas.openxmlformats.org/officeDocument/2006/relationships/image" Target="../media/image25.gif"/><Relationship Id="rId18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gif"/><Relationship Id="rId4" Type="http://schemas.openxmlformats.org/officeDocument/2006/relationships/image" Target="../media/image64.gif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gif"/><Relationship Id="rId22" Type="http://schemas.openxmlformats.org/officeDocument/2006/relationships/image" Target="../media/image38.gif"/><Relationship Id="rId21" Type="http://schemas.openxmlformats.org/officeDocument/2006/relationships/image" Target="../media/image28.gif"/><Relationship Id="rId23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Relationship Id="rId4" Type="http://schemas.openxmlformats.org/officeDocument/2006/relationships/image" Target="../media/image34.gif"/><Relationship Id="rId9" Type="http://schemas.openxmlformats.org/officeDocument/2006/relationships/image" Target="../media/image35.gif"/><Relationship Id="rId5" Type="http://schemas.openxmlformats.org/officeDocument/2006/relationships/image" Target="../media/image43.gif"/><Relationship Id="rId6" Type="http://schemas.openxmlformats.org/officeDocument/2006/relationships/image" Target="../media/image39.gif"/><Relationship Id="rId7" Type="http://schemas.openxmlformats.org/officeDocument/2006/relationships/image" Target="../media/image50.gif"/><Relationship Id="rId8" Type="http://schemas.openxmlformats.org/officeDocument/2006/relationships/image" Target="../media/image32.gif"/><Relationship Id="rId11" Type="http://schemas.openxmlformats.org/officeDocument/2006/relationships/image" Target="../media/image18.gif"/><Relationship Id="rId10" Type="http://schemas.openxmlformats.org/officeDocument/2006/relationships/image" Target="../media/image25.gif"/><Relationship Id="rId13" Type="http://schemas.openxmlformats.org/officeDocument/2006/relationships/image" Target="../media/image27.gif"/><Relationship Id="rId12" Type="http://schemas.openxmlformats.org/officeDocument/2006/relationships/image" Target="../media/image36.gif"/><Relationship Id="rId15" Type="http://schemas.openxmlformats.org/officeDocument/2006/relationships/image" Target="../media/image12.gif"/><Relationship Id="rId14" Type="http://schemas.openxmlformats.org/officeDocument/2006/relationships/image" Target="../media/image31.gif"/><Relationship Id="rId17" Type="http://schemas.openxmlformats.org/officeDocument/2006/relationships/image" Target="../media/image29.gif"/><Relationship Id="rId16" Type="http://schemas.openxmlformats.org/officeDocument/2006/relationships/image" Target="../media/image26.gif"/><Relationship Id="rId19" Type="http://schemas.openxmlformats.org/officeDocument/2006/relationships/image" Target="../media/image37.gif"/><Relationship Id="rId18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edium.com/@samim/obama-rnn-machine-generated-political-speeches-c8abd18a2ea0" TargetMode="External"/><Relationship Id="rId4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deep-writing/harry-potter-written-by-artificial-intelligence-8a9431803da6" TargetMode="External"/><Relationship Id="rId4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st.github.com/nylki/1efbaa36635956d35bcc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gif"/><Relationship Id="rId4" Type="http://schemas.openxmlformats.org/officeDocument/2006/relationships/image" Target="../media/image6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esearch.fb.com/building-an-efficient-neural-language-model-over-a-billion-words/" TargetMode="External"/><Relationship Id="rId4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3.pdf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hyperlink" Target="http://www.deeplearningbook.org/contents/rnn.html" TargetMode="External"/><Relationship Id="rId6" Type="http://schemas.openxmlformats.org/officeDocument/2006/relationships/hyperlink" Target="http://norvig.com/chomsky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3.gif"/><Relationship Id="rId5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Language Models and Recurrent Neural Networks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Models: Problem</a:t>
            </a:r>
            <a:endParaRPr sz="2600"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1</a:t>
            </a:r>
            <a:r>
              <a:rPr lang="en" sz="1500"/>
              <a:t>:  What if “</a:t>
            </a:r>
            <a:r>
              <a:rPr i="1" lang="en" sz="1500"/>
              <a:t>students opened their w</a:t>
            </a:r>
            <a:r>
              <a:rPr lang="en" sz="1500"/>
              <a:t>” never </a:t>
            </a:r>
            <a:r>
              <a:rPr lang="en" sz="1500"/>
              <a:t>occurred</a:t>
            </a:r>
            <a:r>
              <a:rPr lang="en" sz="1500"/>
              <a:t> in data?  Then </a:t>
            </a:r>
            <a:r>
              <a:rPr i="1" lang="en" sz="1500"/>
              <a:t>w</a:t>
            </a:r>
            <a:r>
              <a:rPr lang="en" sz="1500"/>
              <a:t> has a probability of 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Laplace smoothing, i.e., add small probability to the count of every </a:t>
            </a:r>
            <a:r>
              <a:rPr i="1" lang="en" sz="1500"/>
              <a:t>w </a:t>
            </a:r>
            <a:r>
              <a:rPr lang="en" sz="1500"/>
              <a:t>in 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2</a:t>
            </a:r>
            <a:r>
              <a:rPr lang="en" sz="1500"/>
              <a:t>:  What if “</a:t>
            </a:r>
            <a:r>
              <a:rPr i="1" lang="en" sz="1500"/>
              <a:t>students opened their</a:t>
            </a:r>
            <a:r>
              <a:rPr lang="en" sz="1500"/>
              <a:t>” never </a:t>
            </a:r>
            <a:r>
              <a:rPr lang="en" sz="1500"/>
              <a:t>occurred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“opened their” instead.  This is called </a:t>
            </a:r>
            <a:r>
              <a:rPr i="1" lang="en" sz="1500"/>
              <a:t>backoff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3:  </a:t>
            </a:r>
            <a:r>
              <a:rPr lang="en" sz="1500"/>
              <a:t>Need to store count of all n-grams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Sorry, no solution either!  Expensive!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Main caveat</a:t>
            </a:r>
            <a:r>
              <a:rPr lang="en" sz="1500"/>
              <a:t>:  Increase </a:t>
            </a:r>
            <a:r>
              <a:rPr i="1" lang="en" sz="1500"/>
              <a:t>n </a:t>
            </a:r>
            <a:r>
              <a:rPr lang="en" sz="1500"/>
              <a:t>in the n-grams makes these problem worse.  Typically we can’t have </a:t>
            </a:r>
            <a:r>
              <a:rPr i="1" lang="en" sz="1500"/>
              <a:t>n</a:t>
            </a:r>
            <a:r>
              <a:rPr lang="en" sz="1500"/>
              <a:t> bigger than 5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Generative text with an n-gram LM</a:t>
            </a:r>
            <a:endParaRPr sz="2600"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You can use a LM to generate text</a:t>
            </a:r>
            <a:endParaRPr sz="1500"/>
          </a:p>
        </p:txBody>
      </p:sp>
      <p:sp>
        <p:nvSpPr>
          <p:cNvPr id="188" name="Google Shape;188;p32"/>
          <p:cNvSpPr txBox="1"/>
          <p:nvPr/>
        </p:nvSpPr>
        <p:spPr>
          <a:xfrm>
            <a:off x="6188700" y="1266950"/>
            <a:ext cx="2802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i="1" lang="en" sz="1300">
                <a:latin typeface="Open Sans"/>
                <a:ea typeface="Open Sans"/>
                <a:cs typeface="Open Sans"/>
                <a:sym typeface="Open Sans"/>
              </a:rPr>
              <a:t>oday the price of gold per ton , while production of shoe lasts and shoe industry , the bank intervened just after it considered and rejected an imf demand to rebuild depleted european stocks , sept 30 end primary 76 cts a share.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”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Surprisingly grammatical, but incoherent.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Increasing </a:t>
            </a:r>
            <a:r>
              <a:rPr i="1" lang="en" sz="1300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would works better but worsens sparsity problem and increases model size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49" y="2087250"/>
            <a:ext cx="2030375" cy="184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2"/>
          <p:cNvGrpSpPr/>
          <p:nvPr/>
        </p:nvGrpSpPr>
        <p:grpSpPr>
          <a:xfrm>
            <a:off x="2454567" y="2087250"/>
            <a:ext cx="3109755" cy="1840701"/>
            <a:chOff x="2454567" y="2087250"/>
            <a:chExt cx="3109755" cy="1840701"/>
          </a:xfrm>
        </p:grpSpPr>
        <p:cxnSp>
          <p:nvCxnSpPr>
            <p:cNvPr id="191" name="Google Shape;191;p32"/>
            <p:cNvCxnSpPr>
              <a:stCxn id="192" idx="3"/>
              <a:endCxn id="193" idx="1"/>
            </p:cNvCxnSpPr>
            <p:nvPr/>
          </p:nvCxnSpPr>
          <p:spPr>
            <a:xfrm flipH="1" rot="10800000">
              <a:off x="2454567" y="3079882"/>
              <a:ext cx="646200" cy="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4" name="Google Shape;19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3050" y="2087250"/>
              <a:ext cx="2431271" cy="1840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Fixed Window </a:t>
            </a:r>
            <a:r>
              <a:rPr lang="en" sz="2600"/>
              <a:t>Neural LM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Y. Bengio, et al. (2000/2003): A Neural Probabilistic Language Model</a:t>
            </a:r>
            <a:endParaRPr sz="900"/>
          </a:p>
        </p:txBody>
      </p:sp>
      <p:sp>
        <p:nvSpPr>
          <p:cNvPr id="200" name="Google Shape;200;p33"/>
          <p:cNvSpPr txBox="1"/>
          <p:nvPr/>
        </p:nvSpPr>
        <p:spPr>
          <a:xfrm>
            <a:off x="5881525" y="1013125"/>
            <a:ext cx="3110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sparsity problem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Don’t need to store all observed n-grams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Remaining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Fixed window is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too small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Enlarging window enlarges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fact, window can never be large enough!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and           are multiplied by completely different weights in W, allowing no interaction between words.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We need a neural architecture that can process any length input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3716439" y="1792193"/>
            <a:ext cx="5850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3"/>
          <p:cNvGrpSpPr/>
          <p:nvPr/>
        </p:nvGrpSpPr>
        <p:grpSpPr>
          <a:xfrm>
            <a:off x="6452384" y="3058421"/>
            <a:ext cx="1063516" cy="186910"/>
            <a:chOff x="6452384" y="3058421"/>
            <a:chExt cx="1063516" cy="186910"/>
          </a:xfrm>
        </p:grpSpPr>
        <p:pic>
          <p:nvPicPr>
            <p:cNvPr descr="\mathbf{x}^{(1)} " id="203" name="Google Shape;20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2384" y="3065852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204" name="Google Shape;2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1076" y="3058421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3"/>
          <p:cNvGrpSpPr/>
          <p:nvPr/>
        </p:nvGrpSpPr>
        <p:grpSpPr>
          <a:xfrm>
            <a:off x="383981" y="3217583"/>
            <a:ext cx="5139674" cy="896142"/>
            <a:chOff x="383981" y="3217583"/>
            <a:chExt cx="5139674" cy="896142"/>
          </a:xfrm>
        </p:grpSpPr>
        <p:pic>
          <p:nvPicPr>
            <p:cNvPr descr="\mathbf{e} = [\mathbf{e}^{(1)};\mathbf{e}^{(2)};\mathbf{e}^{(3)};\mathbf{e}^{(4)}]" id="206" name="Google Shape;206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981" y="3260816"/>
              <a:ext cx="1724064" cy="217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" name="Google Shape;207;p33"/>
            <p:cNvGrpSpPr/>
            <p:nvPr/>
          </p:nvGrpSpPr>
          <p:grpSpPr>
            <a:xfrm>
              <a:off x="2421258" y="3217583"/>
              <a:ext cx="3102397" cy="896142"/>
              <a:chOff x="2421258" y="3217583"/>
              <a:chExt cx="3102397" cy="896142"/>
            </a:xfrm>
          </p:grpSpPr>
          <p:grpSp>
            <p:nvGrpSpPr>
              <p:cNvPr id="208" name="Google Shape;208;p33"/>
              <p:cNvGrpSpPr/>
              <p:nvPr/>
            </p:nvGrpSpPr>
            <p:grpSpPr>
              <a:xfrm>
                <a:off x="2421258" y="3217583"/>
                <a:ext cx="3102397" cy="281953"/>
                <a:chOff x="2583625" y="3781256"/>
                <a:chExt cx="3612900" cy="373200"/>
              </a:xfrm>
            </p:grpSpPr>
            <p:sp>
              <p:nvSpPr>
                <p:cNvPr id="209" name="Google Shape;209;p33"/>
                <p:cNvSpPr/>
                <p:nvPr/>
              </p:nvSpPr>
              <p:spPr>
                <a:xfrm>
                  <a:off x="2583625" y="3781256"/>
                  <a:ext cx="3612900" cy="3732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0" name="Google Shape;210;p33"/>
                <p:cNvGrpSpPr/>
                <p:nvPr/>
              </p:nvGrpSpPr>
              <p:grpSpPr>
                <a:xfrm>
                  <a:off x="26612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11" name="Google Shape;211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5" name="Google Shape;215;p33"/>
                <p:cNvGrpSpPr/>
                <p:nvPr/>
              </p:nvGrpSpPr>
              <p:grpSpPr>
                <a:xfrm>
                  <a:off x="36518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16" name="Google Shape;216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0" name="Google Shape;220;p33"/>
                <p:cNvGrpSpPr/>
                <p:nvPr/>
              </p:nvGrpSpPr>
              <p:grpSpPr>
                <a:xfrm>
                  <a:off x="45662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21" name="Google Shape;221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5" name="Google Shape;225;p33"/>
                <p:cNvGrpSpPr/>
                <p:nvPr/>
              </p:nvGrpSpPr>
              <p:grpSpPr>
                <a:xfrm>
                  <a:off x="54044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26" name="Google Shape;226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cxnSp>
            <p:nvCxnSpPr>
              <p:cNvPr id="230" name="Google Shape;230;p33"/>
              <p:cNvCxnSpPr/>
              <p:nvPr/>
            </p:nvCxnSpPr>
            <p:spPr>
              <a:xfrm rot="10800000">
                <a:off x="2729363" y="3584676"/>
                <a:ext cx="0" cy="52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1" name="Google Shape;231;p33"/>
              <p:cNvCxnSpPr>
                <a:stCxn id="232" idx="0"/>
              </p:cNvCxnSpPr>
              <p:nvPr/>
            </p:nvCxnSpPr>
            <p:spPr>
              <a:xfrm flipH="1" rot="10800000">
                <a:off x="3647504" y="3600125"/>
                <a:ext cx="6300" cy="50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3" name="Google Shape;233;p33"/>
              <p:cNvCxnSpPr>
                <a:stCxn id="234" idx="0"/>
              </p:cNvCxnSpPr>
              <p:nvPr/>
            </p:nvCxnSpPr>
            <p:spPr>
              <a:xfrm flipH="1" rot="10800000">
                <a:off x="4480604" y="3592325"/>
                <a:ext cx="6000" cy="51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" name="Google Shape;235;p33"/>
              <p:cNvCxnSpPr/>
              <p:nvPr/>
            </p:nvCxnSpPr>
            <p:spPr>
              <a:xfrm rot="10800000">
                <a:off x="5266938" y="3592326"/>
                <a:ext cx="0" cy="52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36" name="Google Shape;236;p33"/>
          <p:cNvGrpSpPr/>
          <p:nvPr/>
        </p:nvGrpSpPr>
        <p:grpSpPr>
          <a:xfrm>
            <a:off x="383975" y="4105925"/>
            <a:ext cx="5261429" cy="517924"/>
            <a:chOff x="383975" y="4105925"/>
            <a:chExt cx="5261429" cy="517924"/>
          </a:xfrm>
        </p:grpSpPr>
        <p:grpSp>
          <p:nvGrpSpPr>
            <p:cNvPr id="237" name="Google Shape;237;p33"/>
            <p:cNvGrpSpPr/>
            <p:nvPr/>
          </p:nvGrpSpPr>
          <p:grpSpPr>
            <a:xfrm>
              <a:off x="2524600" y="4105925"/>
              <a:ext cx="3120804" cy="357525"/>
              <a:chOff x="2524600" y="4105925"/>
              <a:chExt cx="3120804" cy="357525"/>
            </a:xfrm>
          </p:grpSpPr>
          <p:sp>
            <p:nvSpPr>
              <p:cNvPr id="238" name="Google Shape;238;p33"/>
              <p:cNvSpPr txBox="1"/>
              <p:nvPr/>
            </p:nvSpPr>
            <p:spPr>
              <a:xfrm>
                <a:off x="2524600" y="4105925"/>
                <a:ext cx="40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" name="Google Shape;232;p33"/>
              <p:cNvSpPr txBox="1"/>
              <p:nvPr/>
            </p:nvSpPr>
            <p:spPr>
              <a:xfrm>
                <a:off x="3269054" y="4105925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students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" name="Google Shape;234;p33"/>
              <p:cNvSpPr txBox="1"/>
              <p:nvPr/>
            </p:nvSpPr>
            <p:spPr>
              <a:xfrm>
                <a:off x="4102154" y="4105925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opened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33"/>
              <p:cNvSpPr txBox="1"/>
              <p:nvPr/>
            </p:nvSpPr>
            <p:spPr>
              <a:xfrm>
                <a:off x="4888504" y="4124750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their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0" name="Google Shape;240;p33"/>
            <p:cNvGrpSpPr/>
            <p:nvPr/>
          </p:nvGrpSpPr>
          <p:grpSpPr>
            <a:xfrm>
              <a:off x="2600788" y="4406506"/>
              <a:ext cx="2825006" cy="217343"/>
              <a:chOff x="3162263" y="4614506"/>
              <a:chExt cx="2825006" cy="217343"/>
            </a:xfrm>
          </p:grpSpPr>
          <p:pic>
            <p:nvPicPr>
              <p:cNvPr descr="\mathbf{x}^{(1)} " id="241" name="Google Shape;241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62263" y="4614506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2)} " id="242" name="Google Shape;242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22651" y="4629049"/>
                <a:ext cx="284825" cy="179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3)} " id="243" name="Google Shape;243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98122" y="4652369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4)} " id="244" name="Google Shape;244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02444" y="4643921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mathbf{x}^{(1)},\mathbf{x}^{(2)},\mathbf{x}^{(3)},\mathbf{x}^{(4)}" id="245" name="Google Shape;24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3975" y="4370350"/>
              <a:ext cx="1432181" cy="21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33"/>
          <p:cNvGrpSpPr/>
          <p:nvPr/>
        </p:nvGrpSpPr>
        <p:grpSpPr>
          <a:xfrm>
            <a:off x="383975" y="2477200"/>
            <a:ext cx="4428323" cy="740383"/>
            <a:chOff x="383975" y="2477200"/>
            <a:chExt cx="4428323" cy="740383"/>
          </a:xfrm>
        </p:grpSpPr>
        <p:sp>
          <p:nvSpPr>
            <p:cNvPr id="247" name="Google Shape;247;p33"/>
            <p:cNvSpPr/>
            <p:nvPr/>
          </p:nvSpPr>
          <p:spPr>
            <a:xfrm>
              <a:off x="3132598" y="2477200"/>
              <a:ext cx="1679700" cy="28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athbf{h} = f(\mathbf{We} + \mathbf{b_1})" id="248" name="Google Shape;248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3975" y="2528462"/>
              <a:ext cx="1259907" cy="179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9" name="Google Shape;249;p33"/>
            <p:cNvGrpSpPr/>
            <p:nvPr/>
          </p:nvGrpSpPr>
          <p:grpSpPr>
            <a:xfrm>
              <a:off x="3261793" y="2550864"/>
              <a:ext cx="1340423" cy="666720"/>
              <a:chOff x="3261793" y="2550864"/>
              <a:chExt cx="1340423" cy="666720"/>
            </a:xfrm>
          </p:grpSpPr>
          <p:cxnSp>
            <p:nvCxnSpPr>
              <p:cNvPr id="250" name="Google Shape;250;p33"/>
              <p:cNvCxnSpPr>
                <a:stCxn id="209" idx="0"/>
                <a:endCxn id="247" idx="2"/>
              </p:cNvCxnSpPr>
              <p:nvPr/>
            </p:nvCxnSpPr>
            <p:spPr>
              <a:xfrm rot="10800000">
                <a:off x="3972456" y="2759183"/>
                <a:ext cx="0" cy="458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51" name="Google Shape;251;p33"/>
              <p:cNvGrpSpPr/>
              <p:nvPr/>
            </p:nvGrpSpPr>
            <p:grpSpPr>
              <a:xfrm>
                <a:off x="3261793" y="2550864"/>
                <a:ext cx="526095" cy="134664"/>
                <a:chOff x="4109050" y="2779150"/>
                <a:chExt cx="1224900" cy="310500"/>
              </a:xfrm>
            </p:grpSpPr>
            <p:sp>
              <p:nvSpPr>
                <p:cNvPr id="252" name="Google Shape;252;p33"/>
                <p:cNvSpPr/>
                <p:nvPr/>
              </p:nvSpPr>
              <p:spPr>
                <a:xfrm>
                  <a:off x="41090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3"/>
                <p:cNvSpPr/>
                <p:nvPr/>
              </p:nvSpPr>
              <p:spPr>
                <a:xfrm>
                  <a:off x="44138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33"/>
                <p:cNvSpPr/>
                <p:nvPr/>
              </p:nvSpPr>
              <p:spPr>
                <a:xfrm>
                  <a:off x="47186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33"/>
                <p:cNvSpPr/>
                <p:nvPr/>
              </p:nvSpPr>
              <p:spPr>
                <a:xfrm>
                  <a:off x="50234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" name="Google Shape;256;p33"/>
              <p:cNvGrpSpPr/>
              <p:nvPr/>
            </p:nvGrpSpPr>
            <p:grpSpPr>
              <a:xfrm>
                <a:off x="4076122" y="2550864"/>
                <a:ext cx="526095" cy="134664"/>
                <a:chOff x="4109050" y="2779150"/>
                <a:chExt cx="1224900" cy="310500"/>
              </a:xfrm>
            </p:grpSpPr>
            <p:sp>
              <p:nvSpPr>
                <p:cNvPr id="257" name="Google Shape;257;p33"/>
                <p:cNvSpPr/>
                <p:nvPr/>
              </p:nvSpPr>
              <p:spPr>
                <a:xfrm>
                  <a:off x="41090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3"/>
                <p:cNvSpPr/>
                <p:nvPr/>
              </p:nvSpPr>
              <p:spPr>
                <a:xfrm>
                  <a:off x="44138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33"/>
                <p:cNvSpPr/>
                <p:nvPr/>
              </p:nvSpPr>
              <p:spPr>
                <a:xfrm>
                  <a:off x="47186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33"/>
                <p:cNvSpPr/>
                <p:nvPr/>
              </p:nvSpPr>
              <p:spPr>
                <a:xfrm>
                  <a:off x="50234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descr="\mathbf{W}" id="261" name="Google Shape;261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56600" y="28993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33"/>
          <p:cNvGrpSpPr/>
          <p:nvPr/>
        </p:nvGrpSpPr>
        <p:grpSpPr>
          <a:xfrm>
            <a:off x="383975" y="1087608"/>
            <a:ext cx="4154973" cy="1389592"/>
            <a:chOff x="383975" y="1087608"/>
            <a:chExt cx="4154973" cy="1389592"/>
          </a:xfrm>
        </p:grpSpPr>
        <p:grpSp>
          <p:nvGrpSpPr>
            <p:cNvPr id="263" name="Google Shape;263;p33"/>
            <p:cNvGrpSpPr/>
            <p:nvPr/>
          </p:nvGrpSpPr>
          <p:grpSpPr>
            <a:xfrm>
              <a:off x="3435248" y="1087608"/>
              <a:ext cx="1103700" cy="1389592"/>
              <a:chOff x="3435248" y="1087608"/>
              <a:chExt cx="1103700" cy="1389592"/>
            </a:xfrm>
          </p:grpSpPr>
          <p:cxnSp>
            <p:nvCxnSpPr>
              <p:cNvPr id="264" name="Google Shape;264;p33"/>
              <p:cNvCxnSpPr>
                <a:stCxn id="247" idx="0"/>
              </p:cNvCxnSpPr>
              <p:nvPr/>
            </p:nvCxnSpPr>
            <p:spPr>
              <a:xfrm rot="10800000">
                <a:off x="3972448" y="1926700"/>
                <a:ext cx="0" cy="55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265" name="Google Shape;265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435248" y="1087608"/>
                <a:ext cx="1103700" cy="799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hat{\mathbf{y}} = \text{softmax}(\mathbf{Uh} + \mathbf{b_2}) \in \mathbb{R}^{|V|}" id="266" name="Google Shape;266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83975" y="1531675"/>
              <a:ext cx="2320852" cy="21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267" name="Google Shape;267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71713" y="2093375"/>
              <a:ext cx="254610" cy="21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Recurrent Neural Networks (RNN)</a:t>
            </a:r>
            <a:endParaRPr sz="2600"/>
          </a:p>
        </p:txBody>
      </p:sp>
      <p:sp>
        <p:nvSpPr>
          <p:cNvPr id="278" name="Google Shape;278;p35"/>
          <p:cNvSpPr txBox="1"/>
          <p:nvPr/>
        </p:nvSpPr>
        <p:spPr>
          <a:xfrm>
            <a:off x="269600" y="1013125"/>
            <a:ext cx="87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Core idea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Apply the same weights W repeatedly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9" name="Google Shape;279;p35"/>
          <p:cNvGrpSpPr/>
          <p:nvPr/>
        </p:nvGrpSpPr>
        <p:grpSpPr>
          <a:xfrm>
            <a:off x="685800" y="4206775"/>
            <a:ext cx="6415206" cy="492600"/>
            <a:chOff x="685800" y="4206775"/>
            <a:chExt cx="6415206" cy="492600"/>
          </a:xfrm>
        </p:grpSpPr>
        <p:sp>
          <p:nvSpPr>
            <p:cNvPr id="280" name="Google Shape;280;p35"/>
            <p:cNvSpPr txBox="1"/>
            <p:nvPr/>
          </p:nvSpPr>
          <p:spPr>
            <a:xfrm>
              <a:off x="685800" y="4206775"/>
              <a:ext cx="124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 sequence (any length)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x}^{(1)} " id="281" name="Google Shape;28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1125" y="4398364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282" name="Google Shape;28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6188" y="440649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283" name="Google Shape;28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4584" y="44057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284" name="Google Shape;28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6181" y="4439534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5"/>
          <p:cNvGrpSpPr/>
          <p:nvPr/>
        </p:nvGrpSpPr>
        <p:grpSpPr>
          <a:xfrm>
            <a:off x="1117675" y="2325043"/>
            <a:ext cx="7022761" cy="2007769"/>
            <a:chOff x="1117675" y="2325043"/>
            <a:chExt cx="7022761" cy="2007769"/>
          </a:xfrm>
        </p:grpSpPr>
        <p:grpSp>
          <p:nvGrpSpPr>
            <p:cNvPr id="286" name="Google Shape;286;p35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287" name="Google Shape;287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35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293" name="Google Shape;293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35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299" name="Google Shape;299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35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305" name="Google Shape;305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0" name="Google Shape;310;p35"/>
            <p:cNvCxnSpPr>
              <a:stCxn id="287" idx="3"/>
              <a:endCxn id="293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" name="Google Shape;311;p35"/>
            <p:cNvCxnSpPr>
              <a:stCxn id="293" idx="3"/>
              <a:endCxn id="299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35"/>
            <p:cNvCxnSpPr>
              <a:stCxn id="299" idx="3"/>
              <a:endCxn id="305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5"/>
            <p:cNvCxnSpPr>
              <a:endCxn id="287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4" name="Google Shape;314;p35"/>
            <p:cNvCxnSpPr>
              <a:endCxn id="293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5" name="Google Shape;315;p35"/>
            <p:cNvCxnSpPr>
              <a:endCxn id="299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6" name="Google Shape;316;p35"/>
            <p:cNvCxnSpPr>
              <a:endCxn id="305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7" name="Google Shape;317;p35"/>
            <p:cNvSpPr txBox="1"/>
            <p:nvPr/>
          </p:nvSpPr>
          <p:spPr>
            <a:xfrm>
              <a:off x="1117675" y="2827475"/>
              <a:ext cx="836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idden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states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8" name="Google Shape;318;p35"/>
            <p:cNvCxnSpPr>
              <a:stCxn id="305" idx="3"/>
            </p:cNvCxnSpPr>
            <p:nvPr/>
          </p:nvCxnSpPr>
          <p:spPr>
            <a:xfrm>
              <a:off x="7194536" y="3074085"/>
              <a:ext cx="945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" id="319" name="Google Shape;319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3663" y="28274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0" name="Google Shape;32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73663" y="28274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1" name="Google Shape;321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0388" y="2849559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2" name="Google Shape;32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2000" y="2849559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323" name="Google Shape;323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50594" y="2325043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324" name="Google Shape;324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18467" y="232504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325" name="Google Shape;325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26694" y="2325051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326" name="Google Shape;326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15192" y="232504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35"/>
          <p:cNvGrpSpPr/>
          <p:nvPr/>
        </p:nvGrpSpPr>
        <p:grpSpPr>
          <a:xfrm>
            <a:off x="981400" y="1455050"/>
            <a:ext cx="6170725" cy="1000208"/>
            <a:chOff x="981400" y="1455050"/>
            <a:chExt cx="6170725" cy="1000208"/>
          </a:xfrm>
        </p:grpSpPr>
        <p:sp>
          <p:nvSpPr>
            <p:cNvPr id="328" name="Google Shape;328;p35"/>
            <p:cNvSpPr txBox="1"/>
            <p:nvPr/>
          </p:nvSpPr>
          <p:spPr>
            <a:xfrm>
              <a:off x="981400" y="1455050"/>
              <a:ext cx="101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Outputs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(optional)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29" name="Google Shape;329;p35"/>
            <p:cNvCxnSpPr>
              <a:stCxn id="287" idx="0"/>
              <a:endCxn id="330" idx="2"/>
            </p:cNvCxnSpPr>
            <p:nvPr/>
          </p:nvCxnSpPr>
          <p:spPr>
            <a:xfrm rot="10800000">
              <a:off x="287355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35"/>
            <p:cNvCxnSpPr>
              <a:stCxn id="293" idx="0"/>
              <a:endCxn id="332" idx="2"/>
            </p:cNvCxnSpPr>
            <p:nvPr/>
          </p:nvCxnSpPr>
          <p:spPr>
            <a:xfrm flipH="1" rot="10800000">
              <a:off x="4278602" y="1814458"/>
              <a:ext cx="3300" cy="64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35"/>
            <p:cNvCxnSpPr>
              <a:stCxn id="299" idx="0"/>
              <a:endCxn id="334" idx="2"/>
            </p:cNvCxnSpPr>
            <p:nvPr/>
          </p:nvCxnSpPr>
          <p:spPr>
            <a:xfrm rot="10800000">
              <a:off x="55870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5" name="Google Shape;335;p35"/>
            <p:cNvCxnSpPr>
              <a:stCxn id="305" idx="0"/>
              <a:endCxn id="336" idx="2"/>
            </p:cNvCxnSpPr>
            <p:nvPr/>
          </p:nvCxnSpPr>
          <p:spPr>
            <a:xfrm rot="10800000">
              <a:off x="69586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337" name="Google Shape;33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80000" y="1490475"/>
              <a:ext cx="387102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2)}" id="338" name="Google Shape;338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88500" y="1490477"/>
              <a:ext cx="387100" cy="3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3)}" id="339" name="Google Shape;339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93438" y="1490475"/>
              <a:ext cx="38710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4)}" id="340" name="Google Shape;340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765050" y="1490483"/>
              <a:ext cx="387075" cy="3238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simple RNN LM</a:t>
            </a:r>
            <a:endParaRPr sz="2600"/>
          </a:p>
        </p:txBody>
      </p:sp>
      <p:sp>
        <p:nvSpPr>
          <p:cNvPr id="346" name="Google Shape;346;p36"/>
          <p:cNvSpPr txBox="1"/>
          <p:nvPr/>
        </p:nvSpPr>
        <p:spPr>
          <a:xfrm>
            <a:off x="6295200" y="1089325"/>
            <a:ext cx="2620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process any length 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use information from many steps back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size does not increase because W is shared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Remaining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Recurrent computation is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slow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because it’s sequential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reality,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difficult to access information from many steps back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(more on this later in the course)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33650" y="4188975"/>
            <a:ext cx="5879338" cy="642874"/>
            <a:chOff x="33650" y="4188975"/>
            <a:chExt cx="5879338" cy="642874"/>
          </a:xfrm>
        </p:grpSpPr>
        <p:sp>
          <p:nvSpPr>
            <p:cNvPr id="348" name="Google Shape;348;p36"/>
            <p:cNvSpPr txBox="1"/>
            <p:nvPr/>
          </p:nvSpPr>
          <p:spPr>
            <a:xfrm>
              <a:off x="33650" y="41889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words/one-hot vectors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x}^{(t)} \in \mathbb{R}^{|V|}" id="349" name="Google Shape;34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291" y="4452519"/>
              <a:ext cx="1099169" cy="2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1)} " id="350" name="Google Shape;35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2263" y="4614506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351" name="Google Shape;35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2651" y="462904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352" name="Google Shape;352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9925" y="46523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353" name="Google Shape;353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28163" y="4643921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36"/>
          <p:cNvGrpSpPr/>
          <p:nvPr/>
        </p:nvGrpSpPr>
        <p:grpSpPr>
          <a:xfrm>
            <a:off x="33650" y="3350775"/>
            <a:ext cx="5925588" cy="1245051"/>
            <a:chOff x="33650" y="3350775"/>
            <a:chExt cx="5925588" cy="1245051"/>
          </a:xfrm>
        </p:grpSpPr>
        <p:grpSp>
          <p:nvGrpSpPr>
            <p:cNvPr id="355" name="Google Shape;355;p36"/>
            <p:cNvGrpSpPr/>
            <p:nvPr/>
          </p:nvGrpSpPr>
          <p:grpSpPr>
            <a:xfrm>
              <a:off x="3162213" y="3436014"/>
              <a:ext cx="284843" cy="764713"/>
              <a:chOff x="2256675" y="2302925"/>
              <a:chExt cx="283200" cy="742800"/>
            </a:xfrm>
          </p:grpSpPr>
          <p:sp>
            <p:nvSpPr>
              <p:cNvPr id="356" name="Google Shape;356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36"/>
            <p:cNvGrpSpPr/>
            <p:nvPr/>
          </p:nvGrpSpPr>
          <p:grpSpPr>
            <a:xfrm>
              <a:off x="4010359" y="3436014"/>
              <a:ext cx="284843" cy="764713"/>
              <a:chOff x="2256675" y="2302925"/>
              <a:chExt cx="283200" cy="742800"/>
            </a:xfrm>
          </p:grpSpPr>
          <p:sp>
            <p:nvSpPr>
              <p:cNvPr id="362" name="Google Shape;362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36"/>
            <p:cNvGrpSpPr/>
            <p:nvPr/>
          </p:nvGrpSpPr>
          <p:grpSpPr>
            <a:xfrm>
              <a:off x="4800163" y="3436014"/>
              <a:ext cx="284843" cy="764713"/>
              <a:chOff x="2256675" y="2302925"/>
              <a:chExt cx="283200" cy="742800"/>
            </a:xfrm>
          </p:grpSpPr>
          <p:sp>
            <p:nvSpPr>
              <p:cNvPr id="368" name="Google Shape;368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36"/>
            <p:cNvGrpSpPr/>
            <p:nvPr/>
          </p:nvGrpSpPr>
          <p:grpSpPr>
            <a:xfrm>
              <a:off x="5628117" y="3436014"/>
              <a:ext cx="284843" cy="764713"/>
              <a:chOff x="2256675" y="2302925"/>
              <a:chExt cx="283200" cy="742800"/>
            </a:xfrm>
          </p:grpSpPr>
          <p:sp>
            <p:nvSpPr>
              <p:cNvPr id="374" name="Google Shape;374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79" name="Google Shape;379;p36"/>
            <p:cNvCxnSpPr>
              <a:endCxn id="356" idx="2"/>
            </p:cNvCxnSpPr>
            <p:nvPr/>
          </p:nvCxnSpPr>
          <p:spPr>
            <a:xfrm rot="10800000">
              <a:off x="3304634" y="4200726"/>
              <a:ext cx="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36"/>
            <p:cNvCxnSpPr>
              <a:endCxn id="362" idx="2"/>
            </p:cNvCxnSpPr>
            <p:nvPr/>
          </p:nvCxnSpPr>
          <p:spPr>
            <a:xfrm rot="10800000">
              <a:off x="4152780" y="4200726"/>
              <a:ext cx="420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1" name="Google Shape;381;p36"/>
            <p:cNvCxnSpPr>
              <a:endCxn id="368" idx="2"/>
            </p:cNvCxnSpPr>
            <p:nvPr/>
          </p:nvCxnSpPr>
          <p:spPr>
            <a:xfrm rot="10800000">
              <a:off x="4942584" y="4200726"/>
              <a:ext cx="0" cy="39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" name="Google Shape;382;p36"/>
            <p:cNvCxnSpPr>
              <a:endCxn id="374" idx="2"/>
            </p:cNvCxnSpPr>
            <p:nvPr/>
          </p:nvCxnSpPr>
          <p:spPr>
            <a:xfrm rot="10800000">
              <a:off x="5770538" y="4200726"/>
              <a:ext cx="0" cy="387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3" name="Google Shape;383;p36"/>
            <p:cNvSpPr txBox="1"/>
            <p:nvPr/>
          </p:nvSpPr>
          <p:spPr>
            <a:xfrm>
              <a:off x="33650" y="33507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ords embeddings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E}" id="384" name="Google Shape;384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49997" y="4360811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5" name="Google Shape;385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2422" y="435088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6" name="Google Shape;386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1472" y="436253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7" name="Google Shape;387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31222" y="4358323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t)} = \mathbf{Ex^{(t)}}" id="388" name="Google Shape;388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250" y="3654730"/>
              <a:ext cx="1099150" cy="21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389" name="Google Shape;389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10525" y="3722042"/>
              <a:ext cx="284825" cy="192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2)} " id="390" name="Google Shape;390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85318" y="3722046"/>
              <a:ext cx="284825" cy="192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3)} " id="391" name="Google Shape;391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90591" y="3728382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4)} " id="392" name="Google Shape;392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550" y="3728370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36"/>
          <p:cNvGrpSpPr/>
          <p:nvPr/>
        </p:nvGrpSpPr>
        <p:grpSpPr>
          <a:xfrm>
            <a:off x="16625" y="2143068"/>
            <a:ext cx="6138738" cy="1292946"/>
            <a:chOff x="16625" y="2143068"/>
            <a:chExt cx="6138738" cy="1292946"/>
          </a:xfrm>
        </p:grpSpPr>
        <p:cxnSp>
          <p:nvCxnSpPr>
            <p:cNvPr id="394" name="Google Shape;394;p36"/>
            <p:cNvCxnSpPr>
              <a:stCxn id="356" idx="0"/>
              <a:endCxn id="395" idx="2"/>
            </p:cNvCxnSpPr>
            <p:nvPr/>
          </p:nvCxnSpPr>
          <p:spPr>
            <a:xfrm rot="10800000">
              <a:off x="330463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6" name="Google Shape;396;p36"/>
            <p:cNvCxnSpPr>
              <a:stCxn id="362" idx="0"/>
              <a:endCxn id="397" idx="2"/>
            </p:cNvCxnSpPr>
            <p:nvPr/>
          </p:nvCxnSpPr>
          <p:spPr>
            <a:xfrm rot="10800000">
              <a:off x="4152780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36"/>
            <p:cNvCxnSpPr>
              <a:stCxn id="368" idx="0"/>
              <a:endCxn id="399" idx="2"/>
            </p:cNvCxnSpPr>
            <p:nvPr/>
          </p:nvCxnSpPr>
          <p:spPr>
            <a:xfrm rot="10800000">
              <a:off x="494258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36"/>
            <p:cNvCxnSpPr>
              <a:stCxn id="374" idx="0"/>
              <a:endCxn id="401" idx="2"/>
            </p:cNvCxnSpPr>
            <p:nvPr/>
          </p:nvCxnSpPr>
          <p:spPr>
            <a:xfrm rot="10800000">
              <a:off x="5770538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02" name="Google Shape;402;p36"/>
            <p:cNvGrpSpPr/>
            <p:nvPr/>
          </p:nvGrpSpPr>
          <p:grpSpPr>
            <a:xfrm>
              <a:off x="3162253" y="2234168"/>
              <a:ext cx="284843" cy="764713"/>
              <a:chOff x="2256675" y="2302925"/>
              <a:chExt cx="283200" cy="742800"/>
            </a:xfrm>
          </p:grpSpPr>
          <p:sp>
            <p:nvSpPr>
              <p:cNvPr id="395" name="Google Shape;395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6"/>
            <p:cNvGrpSpPr/>
            <p:nvPr/>
          </p:nvGrpSpPr>
          <p:grpSpPr>
            <a:xfrm>
              <a:off x="4010399" y="2234168"/>
              <a:ext cx="284843" cy="764713"/>
              <a:chOff x="2256675" y="2302925"/>
              <a:chExt cx="283200" cy="742800"/>
            </a:xfrm>
          </p:grpSpPr>
          <p:sp>
            <p:nvSpPr>
              <p:cNvPr id="397" name="Google Shape;397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36"/>
            <p:cNvGrpSpPr/>
            <p:nvPr/>
          </p:nvGrpSpPr>
          <p:grpSpPr>
            <a:xfrm>
              <a:off x="4800203" y="2234168"/>
              <a:ext cx="284843" cy="764713"/>
              <a:chOff x="2256675" y="2302925"/>
              <a:chExt cx="283200" cy="742800"/>
            </a:xfrm>
          </p:grpSpPr>
          <p:sp>
            <p:nvSpPr>
              <p:cNvPr id="399" name="Google Shape;399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36"/>
            <p:cNvGrpSpPr/>
            <p:nvPr/>
          </p:nvGrpSpPr>
          <p:grpSpPr>
            <a:xfrm>
              <a:off x="5628157" y="2234168"/>
              <a:ext cx="284843" cy="764713"/>
              <a:chOff x="2256675" y="2302925"/>
              <a:chExt cx="283200" cy="742800"/>
            </a:xfrm>
          </p:grpSpPr>
          <p:sp>
            <p:nvSpPr>
              <p:cNvPr id="401" name="Google Shape;401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22" name="Google Shape;422;p36"/>
            <p:cNvCxnSpPr>
              <a:stCxn id="395" idx="3"/>
              <a:endCxn id="397" idx="1"/>
            </p:cNvCxnSpPr>
            <p:nvPr/>
          </p:nvCxnSpPr>
          <p:spPr>
            <a:xfrm>
              <a:off x="3447095" y="2616524"/>
              <a:ext cx="56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36"/>
            <p:cNvCxnSpPr>
              <a:stCxn id="397" idx="3"/>
              <a:endCxn id="399" idx="1"/>
            </p:cNvCxnSpPr>
            <p:nvPr/>
          </p:nvCxnSpPr>
          <p:spPr>
            <a:xfrm>
              <a:off x="4295241" y="2616524"/>
              <a:ext cx="504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36"/>
            <p:cNvCxnSpPr>
              <a:stCxn id="399" idx="3"/>
              <a:endCxn id="401" idx="1"/>
            </p:cNvCxnSpPr>
            <p:nvPr/>
          </p:nvCxnSpPr>
          <p:spPr>
            <a:xfrm>
              <a:off x="5085045" y="2616524"/>
              <a:ext cx="54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25" name="Google Shape;425;p36"/>
            <p:cNvGrpSpPr/>
            <p:nvPr/>
          </p:nvGrpSpPr>
          <p:grpSpPr>
            <a:xfrm>
              <a:off x="2314098" y="2234524"/>
              <a:ext cx="284843" cy="764713"/>
              <a:chOff x="2256675" y="2302925"/>
              <a:chExt cx="283200" cy="742800"/>
            </a:xfrm>
          </p:grpSpPr>
          <p:sp>
            <p:nvSpPr>
              <p:cNvPr id="426" name="Google Shape;426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1" name="Google Shape;431;p36"/>
            <p:cNvCxnSpPr>
              <a:stCxn id="426" idx="3"/>
              <a:endCxn id="395" idx="1"/>
            </p:cNvCxnSpPr>
            <p:nvPr/>
          </p:nvCxnSpPr>
          <p:spPr>
            <a:xfrm flipH="1" rot="10800000">
              <a:off x="2598941" y="2616581"/>
              <a:ext cx="5634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2" name="Google Shape;432;p36"/>
            <p:cNvSpPr txBox="1"/>
            <p:nvPr/>
          </p:nvSpPr>
          <p:spPr>
            <a:xfrm>
              <a:off x="16625" y="22341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idden states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W}_e" id="433" name="Google Shape;433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50000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4" name="Google Shape;434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86625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5" name="Google Shape;435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978588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6" name="Google Shape;436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831225" y="3169043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7" name="Google Shape;437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690203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8" name="Google Shape;438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581541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9" name="Google Shape;439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400516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40" name="Google Shape;440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201963" y="2673897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441" name="Google Shape;441;p3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14419" y="215049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442" name="Google Shape;442;p3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862544" y="2143068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443" name="Google Shape;443;p3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7151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444" name="Google Shape;444;p3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07569" y="2143076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445" name="Google Shape;445;p3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3000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t)} = f(\mathbf{W}_h\mathbf{h}^{(t-1)} + \mathbf{W}_e\mathbf{e}^{(t)} + \mathbf{b_1})" id="446" name="Google Shape;446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09775" y="2506369"/>
              <a:ext cx="2097236" cy="172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36"/>
          <p:cNvGrpSpPr/>
          <p:nvPr/>
        </p:nvGrpSpPr>
        <p:grpSpPr>
          <a:xfrm>
            <a:off x="16625" y="1014975"/>
            <a:ext cx="6227777" cy="1219193"/>
            <a:chOff x="16625" y="1014975"/>
            <a:chExt cx="6227777" cy="1219193"/>
          </a:xfrm>
        </p:grpSpPr>
        <p:cxnSp>
          <p:nvCxnSpPr>
            <p:cNvPr id="448" name="Google Shape;448;p36"/>
            <p:cNvCxnSpPr>
              <a:stCxn id="401" idx="0"/>
              <a:endCxn id="449" idx="2"/>
            </p:cNvCxnSpPr>
            <p:nvPr/>
          </p:nvCxnSpPr>
          <p:spPr>
            <a:xfrm rot="10800000">
              <a:off x="5770278" y="1576568"/>
              <a:ext cx="300" cy="65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49" name="Google Shape;449;p3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296198" y="1014975"/>
              <a:ext cx="948204" cy="56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36"/>
            <p:cNvSpPr txBox="1"/>
            <p:nvPr/>
          </p:nvSpPr>
          <p:spPr>
            <a:xfrm>
              <a:off x="16625" y="10149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utput distribution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U}" id="451" name="Google Shape;451;p36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831225" y="1808518"/>
              <a:ext cx="227075" cy="193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t)} = \text{softmax}(\mathbf{Uh}^{(t)} + \mathbf{b_2}) \in \mathbb{R}^{|V|}" id="452" name="Google Shape;452;p36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124630" y="1290327"/>
              <a:ext cx="3001640" cy="24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</a:t>
            </a:r>
            <a:r>
              <a:rPr lang="en" sz="2600"/>
              <a:t>RNN LM</a:t>
            </a:r>
            <a:endParaRPr sz="2600"/>
          </a:p>
        </p:txBody>
      </p:sp>
      <p:sp>
        <p:nvSpPr>
          <p:cNvPr id="458" name="Google Shape;458;p37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 txBox="1"/>
          <p:nvPr/>
        </p:nvSpPr>
        <p:spPr>
          <a:xfrm>
            <a:off x="152600" y="1165525"/>
            <a:ext cx="883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Get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big corpus of text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which is a sequence of words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Feed into RNN-LM; compute output distribution         for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every step t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.e., predict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dist of every word, given words so far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Loss function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on step t is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cross-entropy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between predicted probability distribution         , and the true next word                (one hot for          ):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Average this to get overall loss for the entire training set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mathbf{x}^{(1)},\mathbf{x}^{(2)},\cdots,\mathbf{x}^{(T)}"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963" y="1236653"/>
            <a:ext cx="1462125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t)}"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825" y="1472571"/>
            <a:ext cx="261518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t)}" id="462" name="Google Shape;4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72" y="2390528"/>
            <a:ext cx="265176" cy="238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y}^{(t)}" id="463" name="Google Shape;4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6175" y="2154105"/>
            <a:ext cx="265176" cy="238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464" name="Google Shape;4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696" y="2351138"/>
            <a:ext cx="534924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t)}(\mathbf{\theta}) = CE(\mathbf{y}^{t}, \hat{\mathbf{y}}^{(t)}) = - \sum_{w \in V} \mathbf{y}^{(t)}_{w} \log \hat{\mathbf{y}}_w^{(t)} = - \log \hat{\mathbf{y}}_{\mathbf{x}_{t+1}}^{(t)}" id="465" name="Google Shape;4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612" y="2774982"/>
            <a:ext cx="4416552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(\theta) = \frac{1}{T}\sum_{t=1}^{T}J^{(t)}(\theta) = \frac{1}{T}\sum_{t=1}^{T} - \log \hat{\mathbf{y}}^{(t)}_{\mathbf{x}_{t+1}}" id="466" name="Google Shape;46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9277" y="3614375"/>
            <a:ext cx="2948651" cy="5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RNN LM</a:t>
            </a:r>
            <a:endParaRPr sz="2600"/>
          </a:p>
        </p:txBody>
      </p:sp>
      <p:sp>
        <p:nvSpPr>
          <p:cNvPr id="472" name="Google Shape;472;p38"/>
          <p:cNvSpPr/>
          <p:nvPr/>
        </p:nvSpPr>
        <p:spPr>
          <a:xfrm>
            <a:off x="5050549" y="1073275"/>
            <a:ext cx="6759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3272313" y="4408380"/>
            <a:ext cx="2466575" cy="194892"/>
            <a:chOff x="3162263" y="4614506"/>
            <a:chExt cx="2750725" cy="217343"/>
          </a:xfrm>
        </p:grpSpPr>
        <p:pic>
          <p:nvPicPr>
            <p:cNvPr descr="\mathbf{x}^{(1)} " id="474" name="Google Shape;47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2263" y="4614506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475" name="Google Shape;47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2651" y="462904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476" name="Google Shape;47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9925" y="46523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477" name="Google Shape;47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8163" y="4643921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38"/>
          <p:cNvGrpSpPr/>
          <p:nvPr/>
        </p:nvGrpSpPr>
        <p:grpSpPr>
          <a:xfrm>
            <a:off x="2956910" y="3351627"/>
            <a:ext cx="2823451" cy="1040004"/>
            <a:chOff x="2810525" y="3436014"/>
            <a:chExt cx="3148713" cy="1159813"/>
          </a:xfrm>
        </p:grpSpPr>
        <p:grpSp>
          <p:nvGrpSpPr>
            <p:cNvPr id="479" name="Google Shape;479;p38"/>
            <p:cNvGrpSpPr/>
            <p:nvPr/>
          </p:nvGrpSpPr>
          <p:grpSpPr>
            <a:xfrm>
              <a:off x="3162213" y="3436014"/>
              <a:ext cx="284843" cy="764713"/>
              <a:chOff x="2256675" y="2302925"/>
              <a:chExt cx="283200" cy="742800"/>
            </a:xfrm>
          </p:grpSpPr>
          <p:sp>
            <p:nvSpPr>
              <p:cNvPr id="480" name="Google Shape;480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38"/>
            <p:cNvGrpSpPr/>
            <p:nvPr/>
          </p:nvGrpSpPr>
          <p:grpSpPr>
            <a:xfrm>
              <a:off x="4010359" y="3436014"/>
              <a:ext cx="284843" cy="764713"/>
              <a:chOff x="2256675" y="2302925"/>
              <a:chExt cx="283200" cy="742800"/>
            </a:xfrm>
          </p:grpSpPr>
          <p:sp>
            <p:nvSpPr>
              <p:cNvPr id="486" name="Google Shape;486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38"/>
            <p:cNvGrpSpPr/>
            <p:nvPr/>
          </p:nvGrpSpPr>
          <p:grpSpPr>
            <a:xfrm>
              <a:off x="4800163" y="3436014"/>
              <a:ext cx="284843" cy="764713"/>
              <a:chOff x="2256675" y="2302925"/>
              <a:chExt cx="283200" cy="742800"/>
            </a:xfrm>
          </p:grpSpPr>
          <p:sp>
            <p:nvSpPr>
              <p:cNvPr id="492" name="Google Shape;492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38"/>
            <p:cNvGrpSpPr/>
            <p:nvPr/>
          </p:nvGrpSpPr>
          <p:grpSpPr>
            <a:xfrm>
              <a:off x="5628117" y="3436014"/>
              <a:ext cx="284843" cy="764713"/>
              <a:chOff x="2256675" y="2302925"/>
              <a:chExt cx="283200" cy="742800"/>
            </a:xfrm>
          </p:grpSpPr>
          <p:sp>
            <p:nvSpPr>
              <p:cNvPr id="498" name="Google Shape;498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03" name="Google Shape;503;p38"/>
            <p:cNvCxnSpPr>
              <a:endCxn id="480" idx="2"/>
            </p:cNvCxnSpPr>
            <p:nvPr/>
          </p:nvCxnSpPr>
          <p:spPr>
            <a:xfrm rot="10800000">
              <a:off x="3304634" y="4200726"/>
              <a:ext cx="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4" name="Google Shape;504;p38"/>
            <p:cNvCxnSpPr>
              <a:endCxn id="486" idx="2"/>
            </p:cNvCxnSpPr>
            <p:nvPr/>
          </p:nvCxnSpPr>
          <p:spPr>
            <a:xfrm rot="10800000">
              <a:off x="4152780" y="4200726"/>
              <a:ext cx="420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38"/>
            <p:cNvCxnSpPr>
              <a:endCxn id="492" idx="2"/>
            </p:cNvCxnSpPr>
            <p:nvPr/>
          </p:nvCxnSpPr>
          <p:spPr>
            <a:xfrm rot="10800000">
              <a:off x="4942584" y="4200726"/>
              <a:ext cx="0" cy="39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6" name="Google Shape;506;p38"/>
            <p:cNvCxnSpPr>
              <a:endCxn id="498" idx="2"/>
            </p:cNvCxnSpPr>
            <p:nvPr/>
          </p:nvCxnSpPr>
          <p:spPr>
            <a:xfrm rot="10800000">
              <a:off x="5770538" y="4200726"/>
              <a:ext cx="0" cy="387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507" name="Google Shape;507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9997" y="4360811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08" name="Google Shape;50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2422" y="435088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09" name="Google Shape;509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91472" y="436253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10" name="Google Shape;510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31222" y="4358323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511" name="Google Shape;511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10525" y="3722042"/>
              <a:ext cx="284825" cy="192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2)} " id="512" name="Google Shape;512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85318" y="3722046"/>
              <a:ext cx="284825" cy="192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3)} " id="513" name="Google Shape;513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90591" y="3728382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4)} " id="514" name="Google Shape;514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98550" y="3728370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38"/>
          <p:cNvGrpSpPr/>
          <p:nvPr/>
        </p:nvGrpSpPr>
        <p:grpSpPr>
          <a:xfrm>
            <a:off x="2243041" y="2192242"/>
            <a:ext cx="3713185" cy="1159385"/>
            <a:chOff x="2014419" y="2143068"/>
            <a:chExt cx="4140944" cy="1292946"/>
          </a:xfrm>
        </p:grpSpPr>
        <p:cxnSp>
          <p:nvCxnSpPr>
            <p:cNvPr id="516" name="Google Shape;516;p38"/>
            <p:cNvCxnSpPr>
              <a:stCxn id="480" idx="0"/>
              <a:endCxn id="517" idx="2"/>
            </p:cNvCxnSpPr>
            <p:nvPr/>
          </p:nvCxnSpPr>
          <p:spPr>
            <a:xfrm rot="10800000">
              <a:off x="330463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" name="Google Shape;518;p38"/>
            <p:cNvCxnSpPr>
              <a:stCxn id="486" idx="0"/>
              <a:endCxn id="519" idx="2"/>
            </p:cNvCxnSpPr>
            <p:nvPr/>
          </p:nvCxnSpPr>
          <p:spPr>
            <a:xfrm rot="10800000">
              <a:off x="4152780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0" name="Google Shape;520;p38"/>
            <p:cNvCxnSpPr>
              <a:stCxn id="492" idx="0"/>
              <a:endCxn id="521" idx="2"/>
            </p:cNvCxnSpPr>
            <p:nvPr/>
          </p:nvCxnSpPr>
          <p:spPr>
            <a:xfrm rot="10800000">
              <a:off x="494258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2" name="Google Shape;522;p38"/>
            <p:cNvCxnSpPr>
              <a:stCxn id="498" idx="0"/>
              <a:endCxn id="523" idx="2"/>
            </p:cNvCxnSpPr>
            <p:nvPr/>
          </p:nvCxnSpPr>
          <p:spPr>
            <a:xfrm rot="10800000">
              <a:off x="5770538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24" name="Google Shape;524;p38"/>
            <p:cNvGrpSpPr/>
            <p:nvPr/>
          </p:nvGrpSpPr>
          <p:grpSpPr>
            <a:xfrm>
              <a:off x="3162253" y="2234168"/>
              <a:ext cx="284843" cy="764713"/>
              <a:chOff x="2256675" y="2302925"/>
              <a:chExt cx="283200" cy="742800"/>
            </a:xfrm>
          </p:grpSpPr>
          <p:sp>
            <p:nvSpPr>
              <p:cNvPr id="517" name="Google Shape;517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38"/>
            <p:cNvGrpSpPr/>
            <p:nvPr/>
          </p:nvGrpSpPr>
          <p:grpSpPr>
            <a:xfrm>
              <a:off x="4010399" y="2234168"/>
              <a:ext cx="284843" cy="764713"/>
              <a:chOff x="2256675" y="2302925"/>
              <a:chExt cx="283200" cy="742800"/>
            </a:xfrm>
          </p:grpSpPr>
          <p:sp>
            <p:nvSpPr>
              <p:cNvPr id="519" name="Google Shape;519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38"/>
            <p:cNvGrpSpPr/>
            <p:nvPr/>
          </p:nvGrpSpPr>
          <p:grpSpPr>
            <a:xfrm>
              <a:off x="4800203" y="2234168"/>
              <a:ext cx="284843" cy="764713"/>
              <a:chOff x="2256675" y="2302925"/>
              <a:chExt cx="283200" cy="742800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38"/>
            <p:cNvGrpSpPr/>
            <p:nvPr/>
          </p:nvGrpSpPr>
          <p:grpSpPr>
            <a:xfrm>
              <a:off x="5628157" y="2234168"/>
              <a:ext cx="284843" cy="764713"/>
              <a:chOff x="2256675" y="2302925"/>
              <a:chExt cx="283200" cy="742800"/>
            </a:xfrm>
          </p:grpSpPr>
          <p:sp>
            <p:nvSpPr>
              <p:cNvPr id="523" name="Google Shape;523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4" name="Google Shape;544;p38"/>
            <p:cNvCxnSpPr>
              <a:stCxn id="517" idx="3"/>
              <a:endCxn id="519" idx="1"/>
            </p:cNvCxnSpPr>
            <p:nvPr/>
          </p:nvCxnSpPr>
          <p:spPr>
            <a:xfrm>
              <a:off x="3447095" y="2616524"/>
              <a:ext cx="56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5" name="Google Shape;545;p38"/>
            <p:cNvCxnSpPr>
              <a:stCxn id="519" idx="3"/>
              <a:endCxn id="521" idx="1"/>
            </p:cNvCxnSpPr>
            <p:nvPr/>
          </p:nvCxnSpPr>
          <p:spPr>
            <a:xfrm>
              <a:off x="4295241" y="2616524"/>
              <a:ext cx="504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6" name="Google Shape;546;p38"/>
            <p:cNvCxnSpPr>
              <a:stCxn id="521" idx="3"/>
              <a:endCxn id="523" idx="1"/>
            </p:cNvCxnSpPr>
            <p:nvPr/>
          </p:nvCxnSpPr>
          <p:spPr>
            <a:xfrm>
              <a:off x="5085045" y="2616524"/>
              <a:ext cx="54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47" name="Google Shape;547;p38"/>
            <p:cNvGrpSpPr/>
            <p:nvPr/>
          </p:nvGrpSpPr>
          <p:grpSpPr>
            <a:xfrm>
              <a:off x="2314098" y="2234524"/>
              <a:ext cx="284843" cy="764713"/>
              <a:chOff x="2256675" y="2302925"/>
              <a:chExt cx="283200" cy="742800"/>
            </a:xfrm>
          </p:grpSpPr>
          <p:sp>
            <p:nvSpPr>
              <p:cNvPr id="548" name="Google Shape;548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3" name="Google Shape;553;p38"/>
            <p:cNvCxnSpPr>
              <a:stCxn id="548" idx="3"/>
              <a:endCxn id="517" idx="1"/>
            </p:cNvCxnSpPr>
            <p:nvPr/>
          </p:nvCxnSpPr>
          <p:spPr>
            <a:xfrm flipH="1" rot="10800000">
              <a:off x="2598941" y="2616581"/>
              <a:ext cx="5634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554" name="Google Shape;55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350000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5" name="Google Shape;555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86625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6" name="Google Shape;556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978588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7" name="Google Shape;557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31225" y="3169043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58" name="Google Shape;558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90203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59" name="Google Shape;559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81541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60" name="Google Shape;560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400516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61" name="Google Shape;561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01963" y="2673897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562" name="Google Shape;562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014419" y="215049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563" name="Google Shape;563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862544" y="2143068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564" name="Google Shape;564;p3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7151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565" name="Google Shape;565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07569" y="2143076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566" name="Google Shape;566;p3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3000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\mathbf{U}" id="567" name="Google Shape;567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08399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38"/>
          <p:cNvCxnSpPr>
            <a:stCxn id="517" idx="0"/>
          </p:cNvCxnSpPr>
          <p:nvPr/>
        </p:nvCxnSpPr>
        <p:spPr>
          <a:xfrm rot="10800000">
            <a:off x="3400013" y="195833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^{(1)}" id="569" name="Google Shape;569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94760" y="1654782"/>
            <a:ext cx="347111" cy="29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2)}" id="570" name="Google Shape;570;p3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056522" y="1666922"/>
            <a:ext cx="347109" cy="290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3)}" id="571" name="Google Shape;571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78358" y="1667986"/>
            <a:ext cx="347109" cy="29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4)}" id="572" name="Google Shape;572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26816" y="1667993"/>
            <a:ext cx="347087" cy="29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38"/>
          <p:cNvCxnSpPr/>
          <p:nvPr/>
        </p:nvCxnSpPr>
        <p:spPr>
          <a:xfrm rot="10800000">
            <a:off x="4161747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8"/>
          <p:cNvCxnSpPr/>
          <p:nvPr/>
        </p:nvCxnSpPr>
        <p:spPr>
          <a:xfrm rot="10800000">
            <a:off x="4883584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38"/>
          <p:cNvCxnSpPr/>
          <p:nvPr/>
        </p:nvCxnSpPr>
        <p:spPr>
          <a:xfrm rot="10800000">
            <a:off x="5632030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bf{U}" id="576" name="Google Shape;576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39029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U}" id="577" name="Google Shape;577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260227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U}" id="578" name="Google Shape;578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76575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38"/>
          <p:cNvCxnSpPr/>
          <p:nvPr/>
        </p:nvCxnSpPr>
        <p:spPr>
          <a:xfrm rot="10800000">
            <a:off x="3399985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38"/>
          <p:cNvCxnSpPr/>
          <p:nvPr/>
        </p:nvCxnSpPr>
        <p:spPr>
          <a:xfrm rot="10800000">
            <a:off x="4161747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38"/>
          <p:cNvCxnSpPr/>
          <p:nvPr/>
        </p:nvCxnSpPr>
        <p:spPr>
          <a:xfrm rot="10800000">
            <a:off x="4883584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8"/>
          <p:cNvCxnSpPr/>
          <p:nvPr/>
        </p:nvCxnSpPr>
        <p:spPr>
          <a:xfrm rot="10800000">
            <a:off x="5632030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^{(1)}(\theta)" id="583" name="Google Shape;583;p3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164616" y="1102588"/>
            <a:ext cx="470752" cy="211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2)}(\theta)" id="584" name="Google Shape;584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926378" y="1102584"/>
            <a:ext cx="470741" cy="21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3)}(\theta)" id="585" name="Google Shape;585;p3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48215" y="1102580"/>
            <a:ext cx="470741" cy="21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4)}(\theta)" id="586" name="Google Shape;586;p3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396661" y="1102584"/>
            <a:ext cx="470741" cy="21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8"/>
          <p:cNvSpPr txBox="1"/>
          <p:nvPr/>
        </p:nvSpPr>
        <p:spPr>
          <a:xfrm>
            <a:off x="3188243" y="4534491"/>
            <a:ext cx="4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3758048" y="4527075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students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4490661" y="4543947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opened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5225098" y="454590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their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285800" y="4391625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Corpus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285800" y="1622963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Predicted prob dists.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295250" y="1053688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Loss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(\theta) = \frac{1}{T}\sum_{t=1}^{T}J^{(t)}(\theta) = \frac{1}{T}\sum_{t=1}^{T} - \log \hat{\mathbf{y}}^{(t)}_{\mathbf{x}_{t+1}}" id="594" name="Google Shape;594;p3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170475" y="1001064"/>
            <a:ext cx="2581264" cy="4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5" name="Google Shape;595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714263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6" name="Google Shape;596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44559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7" name="Google Shape;597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4311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598" name="Google Shape;598;p3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944707" y="1188493"/>
            <a:ext cx="133225" cy="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8"/>
          <p:cNvSpPr txBox="1"/>
          <p:nvPr/>
        </p:nvSpPr>
        <p:spPr>
          <a:xfrm>
            <a:off x="6562763" y="2192250"/>
            <a:ext cx="1796700" cy="831300"/>
          </a:xfrm>
          <a:prstGeom prst="rect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way of training is called “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Teacher forcing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0" name="Google Shape;600;p38"/>
          <p:cNvCxnSpPr>
            <a:stCxn id="585" idx="0"/>
          </p:cNvCxnSpPr>
          <p:nvPr/>
        </p:nvCxnSpPr>
        <p:spPr>
          <a:xfrm flipH="1" rot="10800000">
            <a:off x="4883585" y="651380"/>
            <a:ext cx="8694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01" name="Google Shape;601;p38"/>
          <p:cNvSpPr txBox="1"/>
          <p:nvPr/>
        </p:nvSpPr>
        <p:spPr>
          <a:xfrm>
            <a:off x="5812775" y="357200"/>
            <a:ext cx="2537400" cy="523200"/>
          </a:xfrm>
          <a:prstGeom prst="rect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Cross entropy between predicted word        and “</a:t>
            </a: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their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5956223" y="454395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exams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4640032" y="1100332"/>
            <a:ext cx="508800" cy="211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\mathbf{y}}^{(3)}" id="604" name="Google Shape;604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302703" y="611655"/>
            <a:ext cx="195075" cy="16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RNN LM - more details </a:t>
            </a:r>
            <a:endParaRPr sz="2600"/>
          </a:p>
        </p:txBody>
      </p:sp>
      <p:sp>
        <p:nvSpPr>
          <p:cNvPr id="610" name="Google Shape;610;p39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</a:t>
            </a:r>
            <a:r>
              <a:rPr lang="en" sz="1500"/>
              <a:t>to perform </a:t>
            </a:r>
            <a:r>
              <a:rPr b="1" lang="en" sz="1500"/>
              <a:t>stochastic gradient descent</a:t>
            </a:r>
            <a:r>
              <a:rPr lang="en" sz="1500"/>
              <a:t> instead to save computational time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batch of sentences, instead of the whole corpus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derivative w.r.t the repeated weight matrix        is simply the sum of all gradients of each time step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This is also known as “</a:t>
            </a:r>
            <a:r>
              <a:rPr b="1" lang="en" sz="1500"/>
              <a:t>backpropagation through time</a:t>
            </a:r>
            <a:r>
              <a:rPr lang="en" sz="1500"/>
              <a:t>”</a:t>
            </a:r>
            <a:endParaRPr sz="1500"/>
          </a:p>
        </p:txBody>
      </p:sp>
      <p:pic>
        <p:nvPicPr>
          <p:cNvPr descr="\mathbf{W}" id="612" name="Google Shape;6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866" y="1764313"/>
            <a:ext cx="210312" cy="133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J^{(t)}}{\partial \mathbf{W}_h} =  \sum_{i=1}^{t}\left.\frac{\partial J^{(t)}}{\partial \mathbf{W}_h} \right\vert_{(i)}" id="613" name="Google Shape;6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263" y="2122784"/>
            <a:ext cx="1881675" cy="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619" name="Google Shape;619;p40"/>
          <p:cNvSpPr/>
          <p:nvPr/>
        </p:nvSpPr>
        <p:spPr>
          <a:xfrm>
            <a:off x="5050549" y="1073275"/>
            <a:ext cx="6759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40"/>
          <p:cNvGrpSpPr/>
          <p:nvPr/>
        </p:nvGrpSpPr>
        <p:grpSpPr>
          <a:xfrm>
            <a:off x="2956910" y="3351627"/>
            <a:ext cx="598537" cy="1036418"/>
            <a:chOff x="2956910" y="3351627"/>
            <a:chExt cx="598537" cy="1036418"/>
          </a:xfrm>
        </p:grpSpPr>
        <p:grpSp>
          <p:nvGrpSpPr>
            <p:cNvPr id="621" name="Google Shape;621;p40"/>
            <p:cNvGrpSpPr/>
            <p:nvPr/>
          </p:nvGrpSpPr>
          <p:grpSpPr>
            <a:xfrm>
              <a:off x="3272268" y="3351627"/>
              <a:ext cx="255418" cy="685718"/>
              <a:chOff x="2256675" y="2302925"/>
              <a:chExt cx="283200" cy="742800"/>
            </a:xfrm>
          </p:grpSpPr>
          <p:sp>
            <p:nvSpPr>
              <p:cNvPr id="622" name="Google Shape;622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7" name="Google Shape;627;p40"/>
            <p:cNvCxnSpPr>
              <a:endCxn id="622" idx="2"/>
            </p:cNvCxnSpPr>
            <p:nvPr/>
          </p:nvCxnSpPr>
          <p:spPr>
            <a:xfrm rot="10800000">
              <a:off x="3399977" y="4037344"/>
              <a:ext cx="0" cy="350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628" name="Google Shape;62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0654" y="4180892"/>
              <a:ext cx="114792" cy="1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629" name="Google Shape;62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6910" y="3608108"/>
              <a:ext cx="255403" cy="172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40"/>
          <p:cNvGrpSpPr/>
          <p:nvPr/>
        </p:nvGrpSpPr>
        <p:grpSpPr>
          <a:xfrm>
            <a:off x="2243041" y="2192242"/>
            <a:ext cx="1488270" cy="1159385"/>
            <a:chOff x="2243041" y="2192242"/>
            <a:chExt cx="1488270" cy="1159385"/>
          </a:xfrm>
        </p:grpSpPr>
        <p:cxnSp>
          <p:nvCxnSpPr>
            <p:cNvPr id="631" name="Google Shape;631;p40"/>
            <p:cNvCxnSpPr>
              <a:stCxn id="622" idx="0"/>
              <a:endCxn id="632" idx="2"/>
            </p:cNvCxnSpPr>
            <p:nvPr/>
          </p:nvCxnSpPr>
          <p:spPr>
            <a:xfrm rot="10800000">
              <a:off x="3399977" y="2959527"/>
              <a:ext cx="0" cy="392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33" name="Google Shape;633;p40"/>
            <p:cNvGrpSpPr/>
            <p:nvPr/>
          </p:nvGrpSpPr>
          <p:grpSpPr>
            <a:xfrm>
              <a:off x="3272304" y="2273931"/>
              <a:ext cx="255418" cy="685718"/>
              <a:chOff x="2256675" y="2302925"/>
              <a:chExt cx="283200" cy="742800"/>
            </a:xfrm>
          </p:grpSpPr>
          <p:sp>
            <p:nvSpPr>
              <p:cNvPr id="632" name="Google Shape;632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40"/>
            <p:cNvGrpSpPr/>
            <p:nvPr/>
          </p:nvGrpSpPr>
          <p:grpSpPr>
            <a:xfrm>
              <a:off x="2511764" y="2274251"/>
              <a:ext cx="255418" cy="685718"/>
              <a:chOff x="2256675" y="2302925"/>
              <a:chExt cx="283200" cy="742800"/>
            </a:xfrm>
          </p:grpSpPr>
          <p:sp>
            <p:nvSpPr>
              <p:cNvPr id="639" name="Google Shape;639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44" name="Google Shape;644;p40"/>
            <p:cNvCxnSpPr>
              <a:stCxn id="639" idx="3"/>
              <a:endCxn id="632" idx="1"/>
            </p:cNvCxnSpPr>
            <p:nvPr/>
          </p:nvCxnSpPr>
          <p:spPr>
            <a:xfrm flipH="1" rot="10800000">
              <a:off x="2767182" y="2616810"/>
              <a:ext cx="5052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645" name="Google Shape;64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0657" y="3111943"/>
              <a:ext cx="290654" cy="163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646" name="Google Shape;64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017" y="2674897"/>
              <a:ext cx="290643" cy="15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647" name="Google Shape;64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3041" y="2198903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648" name="Google Shape;648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3555" y="2192242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40"/>
          <p:cNvGrpSpPr/>
          <p:nvPr/>
        </p:nvGrpSpPr>
        <p:grpSpPr>
          <a:xfrm>
            <a:off x="3294760" y="1654782"/>
            <a:ext cx="376891" cy="619149"/>
            <a:chOff x="3294760" y="1654782"/>
            <a:chExt cx="376891" cy="619149"/>
          </a:xfrm>
        </p:grpSpPr>
        <p:cxnSp>
          <p:nvCxnSpPr>
            <p:cNvPr id="650" name="Google Shape;650;p40"/>
            <p:cNvCxnSpPr>
              <a:stCxn id="632" idx="0"/>
            </p:cNvCxnSpPr>
            <p:nvPr/>
          </p:nvCxnSpPr>
          <p:spPr>
            <a:xfrm rot="10800000">
              <a:off x="3400013" y="1958331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651" name="Google Shape;651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4760" y="1654782"/>
              <a:ext cx="347111" cy="290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652" name="Google Shape;652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76575" y="2069826"/>
              <a:ext cx="195076" cy="13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40"/>
          <p:cNvGrpSpPr/>
          <p:nvPr/>
        </p:nvGrpSpPr>
        <p:grpSpPr>
          <a:xfrm>
            <a:off x="2956899" y="4408380"/>
            <a:ext cx="756900" cy="464820"/>
            <a:chOff x="2956899" y="4408380"/>
            <a:chExt cx="756900" cy="464820"/>
          </a:xfrm>
        </p:grpSpPr>
        <p:pic>
          <p:nvPicPr>
            <p:cNvPr descr="\mathbf{x}^{(1)} " id="654" name="Google Shape;654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72313" y="4408380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40"/>
            <p:cNvSpPr txBox="1"/>
            <p:nvPr/>
          </p:nvSpPr>
          <p:spPr>
            <a:xfrm>
              <a:off x="2956899" y="453450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&lt;START&gt;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6" name="Google Shape;656;p40"/>
          <p:cNvSpPr txBox="1"/>
          <p:nvPr/>
        </p:nvSpPr>
        <p:spPr>
          <a:xfrm>
            <a:off x="6278851" y="1513500"/>
            <a:ext cx="2537400" cy="1554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RNN-LM can generate text by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repeated samplings.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Note that this is NOT in training mode (i.e., teacher forcing) but inference/testing mode.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7" name="Google Shape;657;p40"/>
          <p:cNvGrpSpPr/>
          <p:nvPr/>
        </p:nvGrpSpPr>
        <p:grpSpPr>
          <a:xfrm>
            <a:off x="3141350" y="979900"/>
            <a:ext cx="776075" cy="702225"/>
            <a:chOff x="3141350" y="979900"/>
            <a:chExt cx="776075" cy="702225"/>
          </a:xfrm>
        </p:grpSpPr>
        <p:cxnSp>
          <p:nvCxnSpPr>
            <p:cNvPr id="658" name="Google Shape;658;p40"/>
            <p:cNvCxnSpPr/>
            <p:nvPr/>
          </p:nvCxnSpPr>
          <p:spPr>
            <a:xfrm rot="10800000">
              <a:off x="3399985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59" name="Google Shape;659;p40"/>
            <p:cNvGrpSpPr/>
            <p:nvPr/>
          </p:nvGrpSpPr>
          <p:grpSpPr>
            <a:xfrm>
              <a:off x="3141350" y="979900"/>
              <a:ext cx="776075" cy="702225"/>
              <a:chOff x="3141350" y="979900"/>
              <a:chExt cx="776075" cy="702225"/>
            </a:xfrm>
          </p:grpSpPr>
          <p:sp>
            <p:nvSpPr>
              <p:cNvPr id="660" name="Google Shape;660;p40"/>
              <p:cNvSpPr txBox="1"/>
              <p:nvPr/>
            </p:nvSpPr>
            <p:spPr>
              <a:xfrm>
                <a:off x="3362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Google Shape;661;p40"/>
              <p:cNvSpPr txBox="1"/>
              <p:nvPr/>
            </p:nvSpPr>
            <p:spPr>
              <a:xfrm>
                <a:off x="3141350" y="979900"/>
                <a:ext cx="50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62" name="Google Shape;662;p40"/>
          <p:cNvGrpSpPr/>
          <p:nvPr/>
        </p:nvGrpSpPr>
        <p:grpSpPr>
          <a:xfrm>
            <a:off x="3527722" y="979888"/>
            <a:ext cx="1226308" cy="3408157"/>
            <a:chOff x="3527722" y="979888"/>
            <a:chExt cx="1226308" cy="3408157"/>
          </a:xfrm>
        </p:grpSpPr>
        <p:cxnSp>
          <p:nvCxnSpPr>
            <p:cNvPr id="663" name="Google Shape;663;p40"/>
            <p:cNvCxnSpPr/>
            <p:nvPr/>
          </p:nvCxnSpPr>
          <p:spPr>
            <a:xfrm rot="10800000">
              <a:off x="4161747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64" name="Google Shape;664;p40"/>
            <p:cNvGrpSpPr/>
            <p:nvPr/>
          </p:nvGrpSpPr>
          <p:grpSpPr>
            <a:xfrm>
              <a:off x="3527722" y="979888"/>
              <a:ext cx="1226308" cy="3408157"/>
              <a:chOff x="3527722" y="979888"/>
              <a:chExt cx="1226308" cy="3408157"/>
            </a:xfrm>
          </p:grpSpPr>
          <p:grpSp>
            <p:nvGrpSpPr>
              <p:cNvPr id="665" name="Google Shape;665;p40"/>
              <p:cNvGrpSpPr/>
              <p:nvPr/>
            </p:nvGrpSpPr>
            <p:grpSpPr>
              <a:xfrm>
                <a:off x="4032801" y="3351627"/>
                <a:ext cx="255418" cy="685718"/>
                <a:chOff x="2256675" y="2302925"/>
                <a:chExt cx="283200" cy="742800"/>
              </a:xfrm>
            </p:grpSpPr>
            <p:sp>
              <p:nvSpPr>
                <p:cNvPr id="666" name="Google Shape;666;p40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0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40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40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0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671" name="Google Shape;671;p40"/>
              <p:cNvCxnSpPr>
                <a:endCxn id="666" idx="2"/>
              </p:cNvCxnSpPr>
              <p:nvPr/>
            </p:nvCxnSpPr>
            <p:spPr>
              <a:xfrm rot="10800000">
                <a:off x="4160510" y="4037344"/>
                <a:ext cx="3900" cy="35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E}" id="672" name="Google Shape;672;p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13991" y="4171992"/>
                <a:ext cx="114792" cy="1147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e}^{(2)} " id="673" name="Google Shape;67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741336" y="3608112"/>
                <a:ext cx="255403" cy="17277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74" name="Google Shape;674;p40"/>
              <p:cNvCxnSpPr>
                <a:stCxn id="666" idx="0"/>
                <a:endCxn id="675" idx="2"/>
              </p:cNvCxnSpPr>
              <p:nvPr/>
            </p:nvCxnSpPr>
            <p:spPr>
              <a:xfrm rot="10800000">
                <a:off x="4160510" y="2959527"/>
                <a:ext cx="0" cy="39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676" name="Google Shape;676;p40"/>
              <p:cNvGrpSpPr/>
              <p:nvPr/>
            </p:nvGrpSpPr>
            <p:grpSpPr>
              <a:xfrm>
                <a:off x="4032836" y="2273931"/>
                <a:ext cx="255418" cy="685718"/>
                <a:chOff x="2256675" y="2302925"/>
                <a:chExt cx="283200" cy="742800"/>
              </a:xfrm>
            </p:grpSpPr>
            <p:sp>
              <p:nvSpPr>
                <p:cNvPr id="675" name="Google Shape;675;p40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0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0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681" name="Google Shape;681;p40"/>
              <p:cNvCxnSpPr>
                <a:stCxn id="632" idx="3"/>
                <a:endCxn id="675" idx="1"/>
              </p:cNvCxnSpPr>
              <p:nvPr/>
            </p:nvCxnSpPr>
            <p:spPr>
              <a:xfrm>
                <a:off x="3527722" y="2616790"/>
                <a:ext cx="505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W}_e" id="682" name="Google Shape;682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90858" y="3111943"/>
                <a:ext cx="290654" cy="1632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W}_h" id="683" name="Google Shape;683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48279" y="2674897"/>
                <a:ext cx="290643" cy="15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h}^{(2)}" id="684" name="Google Shape;684;p4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768058" y="2192245"/>
                <a:ext cx="255403" cy="16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hat{\mathbf{y}}^{(2)}" id="685" name="Google Shape;685;p4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056522" y="1666922"/>
                <a:ext cx="347109" cy="29039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86" name="Google Shape;686;p40"/>
              <p:cNvCxnSpPr/>
              <p:nvPr/>
            </p:nvCxnSpPr>
            <p:spPr>
              <a:xfrm rot="10800000">
                <a:off x="4161747" y="1958321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U}" id="687" name="Google Shape;687;p4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260227" y="2069826"/>
                <a:ext cx="195076" cy="133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" name="Google Shape;688;p40"/>
              <p:cNvSpPr txBox="1"/>
              <p:nvPr/>
            </p:nvSpPr>
            <p:spPr>
              <a:xfrm>
                <a:off x="4124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40"/>
              <p:cNvSpPr txBox="1"/>
              <p:nvPr/>
            </p:nvSpPr>
            <p:spPr>
              <a:xfrm>
                <a:off x="3940430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boy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90" name="Google Shape;690;p40"/>
          <p:cNvGrpSpPr/>
          <p:nvPr/>
        </p:nvGrpSpPr>
        <p:grpSpPr>
          <a:xfrm>
            <a:off x="81492" y="927925"/>
            <a:ext cx="3039000" cy="1200600"/>
            <a:chOff x="81492" y="927925"/>
            <a:chExt cx="3039000" cy="1200600"/>
          </a:xfrm>
        </p:grpSpPr>
        <p:sp>
          <p:nvSpPr>
            <p:cNvPr id="691" name="Google Shape;691;p40"/>
            <p:cNvSpPr txBox="1"/>
            <p:nvPr/>
          </p:nvSpPr>
          <p:spPr>
            <a:xfrm>
              <a:off x="81492" y="927925"/>
              <a:ext cx="2167500" cy="12006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sampling process is called “</a:t>
              </a:r>
              <a:r>
                <a:rPr b="1"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decoding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”, which has many 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approaches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e.g., random, top-k, top-1, beam-search, etc.  We shall cover this later in our course.</a:t>
              </a:r>
              <a:endParaRPr b="1" sz="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2" name="Google Shape;692;p40"/>
            <p:cNvCxnSpPr>
              <a:endCxn id="691" idx="3"/>
            </p:cNvCxnSpPr>
            <p:nvPr/>
          </p:nvCxnSpPr>
          <p:spPr>
            <a:xfrm flipH="1">
              <a:off x="2248992" y="1526425"/>
              <a:ext cx="8715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693" name="Google Shape;693;p40"/>
          <p:cNvGrpSpPr/>
          <p:nvPr/>
        </p:nvGrpSpPr>
        <p:grpSpPr>
          <a:xfrm>
            <a:off x="3395750" y="979900"/>
            <a:ext cx="1084100" cy="3885900"/>
            <a:chOff x="3395750" y="979900"/>
            <a:chExt cx="1084100" cy="3885900"/>
          </a:xfrm>
        </p:grpSpPr>
        <p:pic>
          <p:nvPicPr>
            <p:cNvPr descr="\mathbf{x}^{(2)} " id="694" name="Google Shape;694;p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43823" y="4421422"/>
              <a:ext cx="255403" cy="160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40"/>
            <p:cNvSpPr txBox="1"/>
            <p:nvPr/>
          </p:nvSpPr>
          <p:spPr>
            <a:xfrm>
              <a:off x="3834250" y="4527075"/>
              <a:ext cx="645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6" name="Google Shape;696;p40"/>
            <p:cNvCxnSpPr>
              <a:stCxn id="661" idx="0"/>
              <a:endCxn id="695" idx="2"/>
            </p:cNvCxnSpPr>
            <p:nvPr/>
          </p:nvCxnSpPr>
          <p:spPr>
            <a:xfrm flipH="1" rot="-5400000">
              <a:off x="1833500" y="2542150"/>
              <a:ext cx="3885900" cy="761400"/>
            </a:xfrm>
            <a:prstGeom prst="bentConnector5">
              <a:avLst>
                <a:gd fmla="val -3113" name="adj1"/>
                <a:gd fmla="val 45502" name="adj2"/>
                <a:gd fmla="val 102616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697" name="Google Shape;697;p40"/>
          <p:cNvGrpSpPr/>
          <p:nvPr/>
        </p:nvGrpSpPr>
        <p:grpSpPr>
          <a:xfrm>
            <a:off x="4640032" y="357200"/>
            <a:ext cx="4167343" cy="1031400"/>
            <a:chOff x="4640032" y="357200"/>
            <a:chExt cx="4167343" cy="1031400"/>
          </a:xfrm>
        </p:grpSpPr>
        <p:pic>
          <p:nvPicPr>
            <p:cNvPr descr="\mathbf{x}^{(4)} " id="698" name="Google Shape;698;p4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32510" y="424068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9" name="Google Shape;699;p40"/>
            <p:cNvGrpSpPr/>
            <p:nvPr/>
          </p:nvGrpSpPr>
          <p:grpSpPr>
            <a:xfrm>
              <a:off x="4640032" y="357200"/>
              <a:ext cx="4167343" cy="1031400"/>
              <a:chOff x="4640032" y="357200"/>
              <a:chExt cx="4167343" cy="1031400"/>
            </a:xfrm>
          </p:grpSpPr>
          <p:cxnSp>
            <p:nvCxnSpPr>
              <p:cNvPr id="700" name="Google Shape;700;p40"/>
              <p:cNvCxnSpPr>
                <a:stCxn id="701" idx="0"/>
                <a:endCxn id="702" idx="1"/>
              </p:cNvCxnSpPr>
              <p:nvPr/>
            </p:nvCxnSpPr>
            <p:spPr>
              <a:xfrm flipH="1" rot="10800000">
                <a:off x="4894432" y="872902"/>
                <a:ext cx="1375500" cy="20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sp>
            <p:nvSpPr>
              <p:cNvPr id="702" name="Google Shape;702;p40"/>
              <p:cNvSpPr txBox="1"/>
              <p:nvPr/>
            </p:nvSpPr>
            <p:spPr>
              <a:xfrm>
                <a:off x="6269975" y="357200"/>
                <a:ext cx="2537400" cy="1031400"/>
              </a:xfrm>
              <a:prstGeom prst="rect">
                <a:avLst/>
              </a:prstGeom>
              <a:noFill/>
              <a:ln cap="flat" cmpd="sng" w="19050">
                <a:solidFill>
                  <a:srgbClr val="005EF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The word “is” will be fed as         .  The whole generation process can end when the desired length is reached, or we can also set to end when reaching &lt;END&gt; token.    </a:t>
                </a:r>
                <a:endParaRPr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4640032" y="1078102"/>
                <a:ext cx="508800" cy="211500"/>
              </a:xfrm>
              <a:prstGeom prst="rect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3" name="Google Shape;703;p40"/>
          <p:cNvGrpSpPr/>
          <p:nvPr/>
        </p:nvGrpSpPr>
        <p:grpSpPr>
          <a:xfrm>
            <a:off x="4127488" y="979888"/>
            <a:ext cx="1418207" cy="3902759"/>
            <a:chOff x="4127488" y="979888"/>
            <a:chExt cx="1418207" cy="3902759"/>
          </a:xfrm>
        </p:grpSpPr>
        <p:cxnSp>
          <p:nvCxnSpPr>
            <p:cNvPr id="704" name="Google Shape;704;p40"/>
            <p:cNvCxnSpPr/>
            <p:nvPr/>
          </p:nvCxnSpPr>
          <p:spPr>
            <a:xfrm rot="10800000">
              <a:off x="4883584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05" name="Google Shape;705;p40"/>
            <p:cNvGrpSpPr/>
            <p:nvPr/>
          </p:nvGrpSpPr>
          <p:grpSpPr>
            <a:xfrm>
              <a:off x="4127488" y="979888"/>
              <a:ext cx="1418207" cy="3902759"/>
              <a:chOff x="4127488" y="979888"/>
              <a:chExt cx="1418207" cy="3902759"/>
            </a:xfrm>
          </p:grpSpPr>
          <p:sp>
            <p:nvSpPr>
              <p:cNvPr id="706" name="Google Shape;706;p40"/>
              <p:cNvSpPr txBox="1"/>
              <p:nvPr/>
            </p:nvSpPr>
            <p:spPr>
              <a:xfrm>
                <a:off x="4732095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is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07" name="Google Shape;707;p40"/>
              <p:cNvGrpSpPr/>
              <p:nvPr/>
            </p:nvGrpSpPr>
            <p:grpSpPr>
              <a:xfrm>
                <a:off x="4127488" y="987316"/>
                <a:ext cx="1351018" cy="3895330"/>
                <a:chOff x="4127488" y="987316"/>
                <a:chExt cx="1351018" cy="3895330"/>
              </a:xfrm>
            </p:grpSpPr>
            <p:pic>
              <p:nvPicPr>
                <p:cNvPr descr="\mathbf{h}^{(3)}" id="708" name="Google Shape;708;p40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478649" y="2192250"/>
                  <a:ext cx="255403" cy="1631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x}^{(3)} " id="709" name="Google Shape;709;p40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713904" y="4442333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10" name="Google Shape;710;p40"/>
                <p:cNvGrpSpPr/>
                <p:nvPr/>
              </p:nvGrpSpPr>
              <p:grpSpPr>
                <a:xfrm>
                  <a:off x="4741018" y="3351627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11" name="Google Shape;711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2" name="Google Shape;712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3" name="Google Shape;713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4" name="Google Shape;714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5" name="Google Shape;715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16" name="Google Shape;716;p40"/>
                <p:cNvCxnSpPr>
                  <a:endCxn id="711" idx="2"/>
                </p:cNvCxnSpPr>
                <p:nvPr/>
              </p:nvCxnSpPr>
              <p:spPr>
                <a:xfrm rot="10800000">
                  <a:off x="4868727" y="4037344"/>
                  <a:ext cx="0" cy="354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717" name="Google Shape;717;p4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912565" y="4182439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3)} " id="718" name="Google Shape;718;p40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4463425" y="3613794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19" name="Google Shape;719;p40"/>
                <p:cNvCxnSpPr>
                  <a:stCxn id="711" idx="0"/>
                  <a:endCxn id="720" idx="2"/>
                </p:cNvCxnSpPr>
                <p:nvPr/>
              </p:nvCxnSpPr>
              <p:spPr>
                <a:xfrm rot="10800000">
                  <a:off x="4868727" y="2959527"/>
                  <a:ext cx="0" cy="392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721" name="Google Shape;721;p40"/>
                <p:cNvGrpSpPr/>
                <p:nvPr/>
              </p:nvGrpSpPr>
              <p:grpSpPr>
                <a:xfrm>
                  <a:off x="4741054" y="2273931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20" name="Google Shape;720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2" name="Google Shape;722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3" name="Google Shape;723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4" name="Google Shape;724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5" name="Google Shape;725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26" name="Google Shape;726;p40"/>
                <p:cNvCxnSpPr>
                  <a:stCxn id="675" idx="3"/>
                  <a:endCxn id="720" idx="1"/>
                </p:cNvCxnSpPr>
                <p:nvPr/>
              </p:nvCxnSpPr>
              <p:spPr>
                <a:xfrm>
                  <a:off x="4288255" y="2616790"/>
                  <a:ext cx="4527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727" name="Google Shape;727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901011" y="3111943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728" name="Google Shape;728;p4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382654" y="2674897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3)}" id="729" name="Google Shape;729;p40"/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4778358" y="1667986"/>
                  <a:ext cx="347109" cy="290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30" name="Google Shape;730;p40"/>
                <p:cNvCxnSpPr/>
                <p:nvPr/>
              </p:nvCxnSpPr>
              <p:spPr>
                <a:xfrm rot="10800000">
                  <a:off x="4883584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U}" id="731" name="Google Shape;731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93902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32" name="Google Shape;732;p40"/>
                <p:cNvSpPr txBox="1"/>
                <p:nvPr/>
              </p:nvSpPr>
              <p:spPr>
                <a:xfrm>
                  <a:off x="4490661" y="4543947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boy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33" name="Google Shape;733;p40"/>
                <p:cNvSpPr txBox="1"/>
                <p:nvPr/>
              </p:nvSpPr>
              <p:spPr>
                <a:xfrm>
                  <a:off x="4923505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734" name="Google Shape;734;p40"/>
                <p:cNvCxnSpPr/>
                <p:nvPr/>
              </p:nvCxnSpPr>
              <p:spPr>
                <a:xfrm flipH="1" rot="-5400000">
                  <a:off x="2565238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735" name="Google Shape;735;p40"/>
          <p:cNvGrpSpPr/>
          <p:nvPr/>
        </p:nvGrpSpPr>
        <p:grpSpPr>
          <a:xfrm>
            <a:off x="4843550" y="979888"/>
            <a:ext cx="1315379" cy="3904712"/>
            <a:chOff x="4843550" y="979888"/>
            <a:chExt cx="1315379" cy="3904712"/>
          </a:xfrm>
        </p:grpSpPr>
        <p:pic>
          <p:nvPicPr>
            <p:cNvPr descr="\mathbf{h}^{(4)}" id="736" name="Google Shape;736;p4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189238" y="2192245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7" name="Google Shape;737;p40"/>
            <p:cNvGrpSpPr/>
            <p:nvPr/>
          </p:nvGrpSpPr>
          <p:grpSpPr>
            <a:xfrm>
              <a:off x="4843550" y="979888"/>
              <a:ext cx="1315379" cy="3904712"/>
              <a:chOff x="4843550" y="979888"/>
              <a:chExt cx="1315379" cy="3904712"/>
            </a:xfrm>
          </p:grpSpPr>
          <p:cxnSp>
            <p:nvCxnSpPr>
              <p:cNvPr id="738" name="Google Shape;738;p40"/>
              <p:cNvCxnSpPr/>
              <p:nvPr/>
            </p:nvCxnSpPr>
            <p:spPr>
              <a:xfrm rot="10800000">
                <a:off x="5632030" y="1343367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739" name="Google Shape;739;p40"/>
              <p:cNvGrpSpPr/>
              <p:nvPr/>
            </p:nvGrpSpPr>
            <p:grpSpPr>
              <a:xfrm>
                <a:off x="4843550" y="979888"/>
                <a:ext cx="1315379" cy="3904712"/>
                <a:chOff x="4843550" y="979888"/>
                <a:chExt cx="1315379" cy="3904712"/>
              </a:xfrm>
            </p:grpSpPr>
            <p:pic>
              <p:nvPicPr>
                <p:cNvPr descr="\mathbf{x}^{(4)} " id="740" name="Google Shape;740;p40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5483485" y="4434757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41" name="Google Shape;741;p40"/>
                <p:cNvGrpSpPr/>
                <p:nvPr/>
              </p:nvGrpSpPr>
              <p:grpSpPr>
                <a:xfrm>
                  <a:off x="5483444" y="3351627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42" name="Google Shape;742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5" name="Google Shape;745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47" name="Google Shape;747;p40"/>
                <p:cNvCxnSpPr>
                  <a:endCxn id="742" idx="2"/>
                </p:cNvCxnSpPr>
                <p:nvPr/>
              </p:nvCxnSpPr>
              <p:spPr>
                <a:xfrm rot="10800000">
                  <a:off x="5611154" y="4037344"/>
                  <a:ext cx="0" cy="347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748" name="Google Shape;748;p4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665569" y="4178661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4)} " id="749" name="Google Shape;749;p40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5187922" y="3613782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50" name="Google Shape;750;p40"/>
                <p:cNvCxnSpPr>
                  <a:stCxn id="742" idx="0"/>
                  <a:endCxn id="751" idx="2"/>
                </p:cNvCxnSpPr>
                <p:nvPr/>
              </p:nvCxnSpPr>
              <p:spPr>
                <a:xfrm rot="10800000">
                  <a:off x="5611154" y="2959527"/>
                  <a:ext cx="0" cy="392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752" name="Google Shape;752;p40"/>
                <p:cNvGrpSpPr/>
                <p:nvPr/>
              </p:nvGrpSpPr>
              <p:grpSpPr>
                <a:xfrm>
                  <a:off x="5483480" y="2273931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51" name="Google Shape;751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3" name="Google Shape;753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4" name="Google Shape;754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57" name="Google Shape;757;p40"/>
                <p:cNvCxnSpPr>
                  <a:stCxn id="720" idx="3"/>
                  <a:endCxn id="751" idx="1"/>
                </p:cNvCxnSpPr>
                <p:nvPr/>
              </p:nvCxnSpPr>
              <p:spPr>
                <a:xfrm>
                  <a:off x="4996472" y="2616790"/>
                  <a:ext cx="486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758" name="Google Shape;758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665571" y="3112234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759" name="Google Shape;759;p4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101312" y="2668236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U}" id="760" name="Google Shape;760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70839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4)}" id="761" name="Google Shape;761;p40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5526816" y="1667993"/>
                  <a:ext cx="347087" cy="290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62" name="Google Shape;762;p40"/>
                <p:cNvCxnSpPr/>
                <p:nvPr/>
              </p:nvCxnSpPr>
              <p:spPr>
                <a:xfrm rot="10800000">
                  <a:off x="5632030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63" name="Google Shape;763;p40"/>
                <p:cNvSpPr txBox="1"/>
                <p:nvPr/>
              </p:nvSpPr>
              <p:spPr>
                <a:xfrm>
                  <a:off x="5225098" y="4545900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is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4" name="Google Shape;764;p40"/>
                <p:cNvSpPr txBox="1"/>
                <p:nvPr/>
              </p:nvSpPr>
              <p:spPr>
                <a:xfrm>
                  <a:off x="5603929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5" name="Google Shape;765;p40"/>
                <p:cNvSpPr txBox="1"/>
                <p:nvPr/>
              </p:nvSpPr>
              <p:spPr>
                <a:xfrm>
                  <a:off x="5302575" y="979888"/>
                  <a:ext cx="813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00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happy</a:t>
                  </a:r>
                  <a:endParaRPr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766" name="Google Shape;766;p40"/>
                <p:cNvCxnSpPr/>
                <p:nvPr/>
              </p:nvCxnSpPr>
              <p:spPr>
                <a:xfrm flipH="1" rot="-5400000">
                  <a:off x="3281300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767" name="Google Shape;767;p40"/>
          <p:cNvGrpSpPr/>
          <p:nvPr/>
        </p:nvGrpSpPr>
        <p:grpSpPr>
          <a:xfrm>
            <a:off x="5605550" y="979900"/>
            <a:ext cx="1107573" cy="3902750"/>
            <a:chOff x="5605550" y="979900"/>
            <a:chExt cx="1107573" cy="3902750"/>
          </a:xfrm>
        </p:grpSpPr>
        <p:sp>
          <p:nvSpPr>
            <p:cNvPr id="768" name="Google Shape;768;p40"/>
            <p:cNvSpPr txBox="1"/>
            <p:nvPr/>
          </p:nvSpPr>
          <p:spPr>
            <a:xfrm>
              <a:off x="5956223" y="454395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happy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69" name="Google Shape;769;p40"/>
            <p:cNvCxnSpPr/>
            <p:nvPr/>
          </p:nvCxnSpPr>
          <p:spPr>
            <a:xfrm flipH="1" rot="-5400000">
              <a:off x="4043300" y="2542150"/>
              <a:ext cx="3885900" cy="761400"/>
            </a:xfrm>
            <a:prstGeom prst="bentConnector5">
              <a:avLst>
                <a:gd fmla="val -3113" name="adj1"/>
                <a:gd fmla="val 45502" name="adj2"/>
                <a:gd fmla="val 102616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770" name="Google Shape;770;p40"/>
          <p:cNvGrpSpPr/>
          <p:nvPr/>
        </p:nvGrpSpPr>
        <p:grpSpPr>
          <a:xfrm>
            <a:off x="81492" y="3497975"/>
            <a:ext cx="2980758" cy="1369800"/>
            <a:chOff x="81492" y="3497975"/>
            <a:chExt cx="2980758" cy="1369800"/>
          </a:xfrm>
        </p:grpSpPr>
        <p:sp>
          <p:nvSpPr>
            <p:cNvPr id="771" name="Google Shape;771;p40"/>
            <p:cNvSpPr txBox="1"/>
            <p:nvPr/>
          </p:nvSpPr>
          <p:spPr>
            <a:xfrm>
              <a:off x="81492" y="3497975"/>
              <a:ext cx="2167500" cy="13698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If we want to generate purely from scratch, during training, we need to append &lt;START&gt; and &lt;END&gt; token so that the model know what words are usually in the beginning or ending of a sentence</a:t>
              </a:r>
              <a:endParaRPr b="1" sz="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2" name="Google Shape;772;p40"/>
            <p:cNvCxnSpPr/>
            <p:nvPr/>
          </p:nvCxnSpPr>
          <p:spPr>
            <a:xfrm rot="10800000">
              <a:off x="2275050" y="4708050"/>
              <a:ext cx="787200" cy="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78" name="Google Shape;778;p41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1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Obama speeches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https://medium.com/@samim/obama-rnn-machine-generated-political-speeches-c8abd18a2ea0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80" name="Google Shape;7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475" y="1056600"/>
            <a:ext cx="3626825" cy="3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86" name="Google Shape;786;p42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2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Let’s try some harry potter theme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https://medium.com/deep-writing/harry-potter-written-by-artificial-intelligence-8a9431803da6</a:t>
            </a:r>
            <a:r>
              <a:rPr lang="en" sz="1100"/>
              <a:t> </a:t>
            </a:r>
            <a:endParaRPr sz="1100"/>
          </a:p>
        </p:txBody>
      </p:sp>
      <p:sp>
        <p:nvSpPr>
          <p:cNvPr id="788" name="Google Shape;788;p42"/>
          <p:cNvSpPr txBox="1"/>
          <p:nvPr/>
        </p:nvSpPr>
        <p:spPr>
          <a:xfrm>
            <a:off x="3855425" y="1205575"/>
            <a:ext cx="5076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“The Malfoys!” said Hermione.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Harry was watching him. He looked like Madame Maxime. When she strode up the wrong staircase to visit himself.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“I’m afraid I’ve definitely been suspended from power, no chance — indeed?” said Snape. He put his head back behind them and read groups as they crossed a corner and fluttered down onto their ink lamp, and picked up his spoon. The doorbell rang. It was a lot cleaner down in London.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476" y="228600"/>
            <a:ext cx="1509525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95" name="Google Shape;795;p43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3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Let’s try some recipes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https://gist.github.com/nylki/1efbaa36635956d35bcc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97" name="Google Shape;7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700" y="1186775"/>
            <a:ext cx="4863400" cy="3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632" y="228600"/>
            <a:ext cx="1585374" cy="1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of LM</a:t>
            </a:r>
            <a:endParaRPr sz="2600"/>
          </a:p>
        </p:txBody>
      </p:sp>
      <p:sp>
        <p:nvSpPr>
          <p:cNvPr id="804" name="Google Shape;804;p4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standard evaluation metric for LM is perplexity (lower better!)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Equal to the exponential of the cross-entropy loss</a:t>
            </a:r>
            <a:endParaRPr sz="1500"/>
          </a:p>
        </p:txBody>
      </p:sp>
      <p:pic>
        <p:nvPicPr>
          <p:cNvPr descr="\text{perplexity} = \prod_{t=1}^T \left( \frac{1}{P_{\text{LM}}(      \mathbf{x}^{(t+1)} | \mathbf{x}^{(t)}, \cdots, \mathbf{x}^{(1)}            )} \right )^{1/T}" id="805" name="Google Shape;8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53" y="1646326"/>
            <a:ext cx="4464299" cy="6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4"/>
          <p:cNvSpPr/>
          <p:nvPr/>
        </p:nvSpPr>
        <p:spPr>
          <a:xfrm>
            <a:off x="6444675" y="1558675"/>
            <a:ext cx="489600" cy="318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4"/>
          <p:cNvSpPr txBox="1"/>
          <p:nvPr/>
        </p:nvSpPr>
        <p:spPr>
          <a:xfrm>
            <a:off x="6934275" y="1548775"/>
            <a:ext cx="140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normalization factor</a:t>
            </a:r>
            <a:endParaRPr sz="10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= \prod_{t=1} ^{T} \left( \frac{1}{\hat{\mathbf{y}}_{\mathbf{x}_{t+1}}^{(t)}}      \right )^{1/T} = \text{exp}\left(  \frac{1}{T} \sum_{t=1}^{T} - \log \hat{\mathbf{y}}^{(t)}_{\mathbf{x}_{t+1}} \right ) = \text{exp}(J(\theta))" id="808" name="Google Shape;8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838" y="2836150"/>
            <a:ext cx="4757913" cy="6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has improved perplexity</a:t>
            </a:r>
            <a:endParaRPr sz="2600"/>
          </a:p>
        </p:txBody>
      </p:sp>
      <p:sp>
        <p:nvSpPr>
          <p:cNvPr id="814" name="Google Shape;814;p45"/>
          <p:cNvSpPr txBox="1"/>
          <p:nvPr/>
        </p:nvSpPr>
        <p:spPr>
          <a:xfrm>
            <a:off x="1684825" y="4294750"/>
            <a:ext cx="58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https://research.fb.com/building-an-efficient-neural-language-model-over-a-billion-words/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5" name="Google Shape;8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38" y="1499525"/>
            <a:ext cx="6644526" cy="26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POS Tagging, NER</a:t>
            </a:r>
            <a:endParaRPr sz="2600"/>
          </a:p>
        </p:txBody>
      </p:sp>
      <p:sp>
        <p:nvSpPr>
          <p:cNvPr id="821" name="Google Shape;821;p46"/>
          <p:cNvSpPr txBox="1"/>
          <p:nvPr>
            <p:ph idx="1" type="body"/>
          </p:nvPr>
        </p:nvSpPr>
        <p:spPr>
          <a:xfrm>
            <a:off x="228600" y="1085850"/>
            <a:ext cx="8763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POS tagging, NER</a:t>
            </a:r>
            <a:endParaRPr b="1" sz="1500"/>
          </a:p>
        </p:txBody>
      </p:sp>
      <p:grpSp>
        <p:nvGrpSpPr>
          <p:cNvPr id="822" name="Google Shape;822;p46"/>
          <p:cNvGrpSpPr/>
          <p:nvPr/>
        </p:nvGrpSpPr>
        <p:grpSpPr>
          <a:xfrm>
            <a:off x="2485177" y="2683435"/>
            <a:ext cx="4372818" cy="1801700"/>
            <a:chOff x="2637618" y="2455258"/>
            <a:chExt cx="4556918" cy="1877553"/>
          </a:xfrm>
        </p:grpSpPr>
        <p:grpSp>
          <p:nvGrpSpPr>
            <p:cNvPr id="823" name="Google Shape;823;p46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824" name="Google Shape;824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9" name="Google Shape;829;p46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830" name="Google Shape;830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46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836" name="Google Shape;836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6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842" name="Google Shape;842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47" name="Google Shape;847;p46"/>
            <p:cNvCxnSpPr>
              <a:stCxn id="824" idx="3"/>
              <a:endCxn id="830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8" name="Google Shape;848;p46"/>
            <p:cNvCxnSpPr>
              <a:stCxn id="830" idx="3"/>
              <a:endCxn id="836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9" name="Google Shape;849;p46"/>
            <p:cNvCxnSpPr>
              <a:stCxn id="836" idx="3"/>
              <a:endCxn id="842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0" name="Google Shape;850;p46"/>
            <p:cNvCxnSpPr>
              <a:endCxn id="824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1" name="Google Shape;851;p46"/>
            <p:cNvCxnSpPr>
              <a:endCxn id="830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2" name="Google Shape;852;p46"/>
            <p:cNvCxnSpPr>
              <a:endCxn id="836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3" name="Google Shape;853;p46"/>
            <p:cNvCxnSpPr>
              <a:endCxn id="842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4" name="Google Shape;854;p46"/>
          <p:cNvGrpSpPr/>
          <p:nvPr/>
        </p:nvGrpSpPr>
        <p:grpSpPr>
          <a:xfrm>
            <a:off x="2711580" y="2068523"/>
            <a:ext cx="3920014" cy="614912"/>
            <a:chOff x="2873552" y="1814458"/>
            <a:chExt cx="4085050" cy="640800"/>
          </a:xfrm>
        </p:grpSpPr>
        <p:cxnSp>
          <p:nvCxnSpPr>
            <p:cNvPr id="855" name="Google Shape;855;p46"/>
            <p:cNvCxnSpPr>
              <a:stCxn id="824" idx="0"/>
            </p:cNvCxnSpPr>
            <p:nvPr/>
          </p:nvCxnSpPr>
          <p:spPr>
            <a:xfrm rot="10800000">
              <a:off x="287355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6" name="Google Shape;856;p46"/>
            <p:cNvCxnSpPr>
              <a:stCxn id="830" idx="0"/>
            </p:cNvCxnSpPr>
            <p:nvPr/>
          </p:nvCxnSpPr>
          <p:spPr>
            <a:xfrm flipH="1" rot="10800000">
              <a:off x="4278602" y="1814458"/>
              <a:ext cx="3300" cy="64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7" name="Google Shape;857;p46"/>
            <p:cNvCxnSpPr>
              <a:stCxn id="836" idx="0"/>
            </p:cNvCxnSpPr>
            <p:nvPr/>
          </p:nvCxnSpPr>
          <p:spPr>
            <a:xfrm rot="10800000">
              <a:off x="55870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8" name="Google Shape;858;p46"/>
            <p:cNvCxnSpPr>
              <a:stCxn id="842" idx="0"/>
            </p:cNvCxnSpPr>
            <p:nvPr/>
          </p:nvCxnSpPr>
          <p:spPr>
            <a:xfrm rot="10800000">
              <a:off x="69586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9" name="Google Shape;859;p46"/>
          <p:cNvSpPr txBox="1"/>
          <p:nvPr/>
        </p:nvSpPr>
        <p:spPr>
          <a:xfrm>
            <a:off x="2485175" y="167384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DT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>
            <a:off x="3924650" y="164461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JJ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46"/>
          <p:cNvSpPr txBox="1"/>
          <p:nvPr/>
        </p:nvSpPr>
        <p:spPr>
          <a:xfrm>
            <a:off x="5084873" y="167384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46"/>
          <p:cNvSpPr txBox="1"/>
          <p:nvPr/>
        </p:nvSpPr>
        <p:spPr>
          <a:xfrm>
            <a:off x="6349672" y="1673850"/>
            <a:ext cx="5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VBN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46"/>
          <p:cNvSpPr txBox="1"/>
          <p:nvPr/>
        </p:nvSpPr>
        <p:spPr>
          <a:xfrm>
            <a:off x="2452022" y="4485125"/>
            <a:ext cx="5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6"/>
          <p:cNvSpPr txBox="1"/>
          <p:nvPr/>
        </p:nvSpPr>
        <p:spPr>
          <a:xfrm>
            <a:off x="3531650" y="4476420"/>
            <a:ext cx="10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46"/>
          <p:cNvSpPr txBox="1"/>
          <p:nvPr/>
        </p:nvSpPr>
        <p:spPr>
          <a:xfrm>
            <a:off x="5055650" y="4476425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46"/>
          <p:cNvSpPr txBox="1"/>
          <p:nvPr/>
        </p:nvSpPr>
        <p:spPr>
          <a:xfrm>
            <a:off x="6220325" y="44434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Sentiment Analysis</a:t>
            </a:r>
            <a:endParaRPr sz="2600"/>
          </a:p>
        </p:txBody>
      </p:sp>
      <p:sp>
        <p:nvSpPr>
          <p:cNvPr id="872" name="Google Shape;872;p47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sentiment analysis</a:t>
            </a:r>
            <a:endParaRPr b="1" sz="1500"/>
          </a:p>
        </p:txBody>
      </p:sp>
      <p:grpSp>
        <p:nvGrpSpPr>
          <p:cNvPr id="873" name="Google Shape;873;p47"/>
          <p:cNvGrpSpPr/>
          <p:nvPr/>
        </p:nvGrpSpPr>
        <p:grpSpPr>
          <a:xfrm>
            <a:off x="2786321" y="2706075"/>
            <a:ext cx="3874292" cy="1596296"/>
            <a:chOff x="2637618" y="2455258"/>
            <a:chExt cx="4556918" cy="1877553"/>
          </a:xfrm>
        </p:grpSpPr>
        <p:grpSp>
          <p:nvGrpSpPr>
            <p:cNvPr id="874" name="Google Shape;874;p47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875" name="Google Shape;875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47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47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887" name="Google Shape;887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2" name="Google Shape;892;p47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893" name="Google Shape;893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98" name="Google Shape;898;p47"/>
            <p:cNvCxnSpPr>
              <a:stCxn id="875" idx="3"/>
              <a:endCxn id="881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99" name="Google Shape;899;p47"/>
            <p:cNvCxnSpPr>
              <a:stCxn id="881" idx="3"/>
              <a:endCxn id="887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0" name="Google Shape;900;p47"/>
            <p:cNvCxnSpPr>
              <a:stCxn id="887" idx="3"/>
              <a:endCxn id="893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1" name="Google Shape;901;p47"/>
            <p:cNvCxnSpPr>
              <a:endCxn id="875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2" name="Google Shape;902;p47"/>
            <p:cNvCxnSpPr>
              <a:endCxn id="881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3" name="Google Shape;903;p47"/>
            <p:cNvCxnSpPr>
              <a:endCxn id="887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4" name="Google Shape;904;p47"/>
            <p:cNvCxnSpPr>
              <a:endCxn id="893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05" name="Google Shape;905;p47"/>
          <p:cNvSpPr txBox="1"/>
          <p:nvPr/>
        </p:nvSpPr>
        <p:spPr>
          <a:xfrm>
            <a:off x="4289325" y="1256550"/>
            <a:ext cx="9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6" name="Google Shape;906;p47"/>
          <p:cNvCxnSpPr>
            <a:stCxn id="893" idx="0"/>
            <a:endCxn id="907" idx="4"/>
          </p:cNvCxnSpPr>
          <p:nvPr/>
        </p:nvCxnSpPr>
        <p:spPr>
          <a:xfrm rot="10800000">
            <a:off x="4781222" y="1814475"/>
            <a:ext cx="1678800" cy="89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47"/>
          <p:cNvSpPr txBox="1"/>
          <p:nvPr/>
        </p:nvSpPr>
        <p:spPr>
          <a:xfrm>
            <a:off x="2756825" y="4302169"/>
            <a:ext cx="5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3713325" y="42944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5063498" y="42944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47"/>
          <p:cNvSpPr txBox="1"/>
          <p:nvPr/>
        </p:nvSpPr>
        <p:spPr>
          <a:xfrm>
            <a:off x="6095324" y="4265225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47"/>
          <p:cNvSpPr/>
          <p:nvPr/>
        </p:nvSpPr>
        <p:spPr>
          <a:xfrm>
            <a:off x="4686679" y="162381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bf{W}" id="912" name="Google Shape;9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13" y="2122209"/>
            <a:ext cx="284825" cy="1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7"/>
          <p:cNvSpPr txBox="1"/>
          <p:nvPr/>
        </p:nvSpPr>
        <p:spPr>
          <a:xfrm>
            <a:off x="6824092" y="1194688"/>
            <a:ext cx="2167500" cy="1046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Basic way is to use the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hidden state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then simply project to 1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Sentiment Analysis</a:t>
            </a:r>
            <a:endParaRPr sz="2600"/>
          </a:p>
        </p:txBody>
      </p:sp>
      <p:grpSp>
        <p:nvGrpSpPr>
          <p:cNvPr id="919" name="Google Shape;919;p48"/>
          <p:cNvGrpSpPr/>
          <p:nvPr/>
        </p:nvGrpSpPr>
        <p:grpSpPr>
          <a:xfrm>
            <a:off x="2710121" y="3010875"/>
            <a:ext cx="3874292" cy="1596296"/>
            <a:chOff x="2637618" y="2455258"/>
            <a:chExt cx="4556918" cy="1877553"/>
          </a:xfrm>
        </p:grpSpPr>
        <p:grpSp>
          <p:nvGrpSpPr>
            <p:cNvPr id="920" name="Google Shape;920;p48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921" name="Google Shape;921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6" name="Google Shape;926;p48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927" name="Google Shape;927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48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933" name="Google Shape;933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" name="Google Shape;938;p48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939" name="Google Shape;939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44" name="Google Shape;944;p48"/>
            <p:cNvCxnSpPr>
              <a:stCxn id="921" idx="3"/>
              <a:endCxn id="927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5" name="Google Shape;945;p48"/>
            <p:cNvCxnSpPr>
              <a:stCxn id="927" idx="3"/>
              <a:endCxn id="933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6" name="Google Shape;946;p48"/>
            <p:cNvCxnSpPr>
              <a:stCxn id="933" idx="3"/>
              <a:endCxn id="939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7" name="Google Shape;947;p48"/>
            <p:cNvCxnSpPr>
              <a:endCxn id="921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8" name="Google Shape;948;p48"/>
            <p:cNvCxnSpPr>
              <a:endCxn id="927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9" name="Google Shape;949;p48"/>
            <p:cNvCxnSpPr>
              <a:endCxn id="933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48"/>
            <p:cNvCxnSpPr>
              <a:endCxn id="939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51" name="Google Shape;951;p48"/>
          <p:cNvSpPr txBox="1"/>
          <p:nvPr/>
        </p:nvSpPr>
        <p:spPr>
          <a:xfrm>
            <a:off x="4213125" y="895200"/>
            <a:ext cx="9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2" name="Google Shape;952;p48"/>
          <p:cNvCxnSpPr>
            <a:stCxn id="939" idx="0"/>
            <a:endCxn id="953" idx="2"/>
          </p:cNvCxnSpPr>
          <p:nvPr/>
        </p:nvCxnSpPr>
        <p:spPr>
          <a:xfrm rot="10800000">
            <a:off x="4705022" y="2684175"/>
            <a:ext cx="16788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48"/>
          <p:cNvSpPr txBox="1"/>
          <p:nvPr/>
        </p:nvSpPr>
        <p:spPr>
          <a:xfrm>
            <a:off x="2680625" y="4606969"/>
            <a:ext cx="5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48"/>
          <p:cNvSpPr txBox="1"/>
          <p:nvPr/>
        </p:nvSpPr>
        <p:spPr>
          <a:xfrm>
            <a:off x="3637125" y="45992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48"/>
          <p:cNvSpPr txBox="1"/>
          <p:nvPr/>
        </p:nvSpPr>
        <p:spPr>
          <a:xfrm>
            <a:off x="4987298" y="45992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48"/>
          <p:cNvSpPr txBox="1"/>
          <p:nvPr/>
        </p:nvSpPr>
        <p:spPr>
          <a:xfrm>
            <a:off x="6019124" y="4570025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48"/>
          <p:cNvSpPr/>
          <p:nvPr/>
        </p:nvSpPr>
        <p:spPr>
          <a:xfrm>
            <a:off x="4610479" y="122946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bf{W}" id="959" name="Google Shape;9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63" y="1420284"/>
            <a:ext cx="284825" cy="1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8"/>
          <p:cNvSpPr txBox="1"/>
          <p:nvPr/>
        </p:nvSpPr>
        <p:spPr>
          <a:xfrm>
            <a:off x="6701567" y="1094238"/>
            <a:ext cx="2167500" cy="1477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better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way for NLP is to usually use the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element-wise mean or max of all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hidden states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then simply project to 1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1" name="Google Shape;961;p48"/>
          <p:cNvGrpSpPr/>
          <p:nvPr/>
        </p:nvGrpSpPr>
        <p:grpSpPr>
          <a:xfrm>
            <a:off x="4504386" y="1631855"/>
            <a:ext cx="401181" cy="1052250"/>
            <a:chOff x="2256675" y="2302925"/>
            <a:chExt cx="283200" cy="742800"/>
          </a:xfrm>
        </p:grpSpPr>
        <p:sp>
          <p:nvSpPr>
            <p:cNvPr id="953" name="Google Shape;953;p48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6" name="Google Shape;966;p48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sentiment analysis</a:t>
            </a:r>
            <a:endParaRPr b="1" sz="1500"/>
          </a:p>
        </p:txBody>
      </p:sp>
      <p:cxnSp>
        <p:nvCxnSpPr>
          <p:cNvPr id="967" name="Google Shape;967;p48"/>
          <p:cNvCxnSpPr>
            <a:stCxn id="933" idx="0"/>
            <a:endCxn id="953" idx="2"/>
          </p:cNvCxnSpPr>
          <p:nvPr/>
        </p:nvCxnSpPr>
        <p:spPr>
          <a:xfrm rot="10800000">
            <a:off x="4704988" y="2684175"/>
            <a:ext cx="512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48"/>
          <p:cNvCxnSpPr>
            <a:stCxn id="927" idx="0"/>
            <a:endCxn id="953" idx="2"/>
          </p:cNvCxnSpPr>
          <p:nvPr/>
        </p:nvCxnSpPr>
        <p:spPr>
          <a:xfrm flipH="1" rot="10800000">
            <a:off x="4105286" y="2684175"/>
            <a:ext cx="599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48"/>
          <p:cNvCxnSpPr>
            <a:stCxn id="921" idx="0"/>
          </p:cNvCxnSpPr>
          <p:nvPr/>
        </p:nvCxnSpPr>
        <p:spPr>
          <a:xfrm flipH="1" rot="10800000">
            <a:off x="2910712" y="2684175"/>
            <a:ext cx="17943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48"/>
          <p:cNvCxnSpPr>
            <a:stCxn id="953" idx="0"/>
            <a:endCxn id="958" idx="4"/>
          </p:cNvCxnSpPr>
          <p:nvPr/>
        </p:nvCxnSpPr>
        <p:spPr>
          <a:xfrm rot="10800000">
            <a:off x="4704977" y="1420355"/>
            <a:ext cx="0" cy="21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QA</a:t>
            </a:r>
            <a:endParaRPr sz="2600"/>
          </a:p>
        </p:txBody>
      </p:sp>
      <p:grpSp>
        <p:nvGrpSpPr>
          <p:cNvPr id="976" name="Google Shape;976;p49"/>
          <p:cNvGrpSpPr/>
          <p:nvPr/>
        </p:nvGrpSpPr>
        <p:grpSpPr>
          <a:xfrm>
            <a:off x="2710121" y="3010875"/>
            <a:ext cx="3874292" cy="1596296"/>
            <a:chOff x="2637618" y="2455258"/>
            <a:chExt cx="4556918" cy="1877553"/>
          </a:xfrm>
        </p:grpSpPr>
        <p:grpSp>
          <p:nvGrpSpPr>
            <p:cNvPr id="977" name="Google Shape;977;p49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978" name="Google Shape;978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49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984" name="Google Shape;984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9" name="Google Shape;989;p49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990" name="Google Shape;990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" name="Google Shape;995;p49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996" name="Google Shape;996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01" name="Google Shape;1001;p49"/>
            <p:cNvCxnSpPr>
              <a:stCxn id="978" idx="3"/>
              <a:endCxn id="984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2" name="Google Shape;1002;p49"/>
            <p:cNvCxnSpPr>
              <a:stCxn id="984" idx="3"/>
              <a:endCxn id="990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3" name="Google Shape;1003;p49"/>
            <p:cNvCxnSpPr>
              <a:stCxn id="990" idx="3"/>
              <a:endCxn id="996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4" name="Google Shape;1004;p49"/>
            <p:cNvCxnSpPr>
              <a:endCxn id="978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5" name="Google Shape;1005;p49"/>
            <p:cNvCxnSpPr>
              <a:endCxn id="984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6" name="Google Shape;1006;p49"/>
            <p:cNvCxnSpPr>
              <a:endCxn id="990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7" name="Google Shape;1007;p49"/>
            <p:cNvCxnSpPr>
              <a:endCxn id="996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08" name="Google Shape;1008;p49"/>
          <p:cNvSpPr txBox="1"/>
          <p:nvPr/>
        </p:nvSpPr>
        <p:spPr>
          <a:xfrm>
            <a:off x="6710325" y="324625"/>
            <a:ext cx="9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Answer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German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9" name="Google Shape;1009;p49"/>
          <p:cNvCxnSpPr>
            <a:stCxn id="996" idx="0"/>
            <a:endCxn id="1010" idx="2"/>
          </p:cNvCxnSpPr>
          <p:nvPr/>
        </p:nvCxnSpPr>
        <p:spPr>
          <a:xfrm rot="10800000">
            <a:off x="4705022" y="2684175"/>
            <a:ext cx="16788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49"/>
          <p:cNvSpPr txBox="1"/>
          <p:nvPr/>
        </p:nvSpPr>
        <p:spPr>
          <a:xfrm>
            <a:off x="2585350" y="4607175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what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49"/>
          <p:cNvSpPr txBox="1"/>
          <p:nvPr/>
        </p:nvSpPr>
        <p:spPr>
          <a:xfrm>
            <a:off x="3637125" y="45992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nationality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49"/>
          <p:cNvSpPr txBox="1"/>
          <p:nvPr/>
        </p:nvSpPr>
        <p:spPr>
          <a:xfrm>
            <a:off x="4987298" y="45992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49"/>
          <p:cNvSpPr txBox="1"/>
          <p:nvPr/>
        </p:nvSpPr>
        <p:spPr>
          <a:xfrm>
            <a:off x="5874525" y="4570025"/>
            <a:ext cx="1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Beethoven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49"/>
          <p:cNvSpPr/>
          <p:nvPr/>
        </p:nvSpPr>
        <p:spPr>
          <a:xfrm>
            <a:off x="6365329" y="59221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9"/>
          <p:cNvSpPr txBox="1"/>
          <p:nvPr/>
        </p:nvSpPr>
        <p:spPr>
          <a:xfrm>
            <a:off x="6824092" y="2139650"/>
            <a:ext cx="2167500" cy="1262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Ludwig van Beethoven was a German composer and pianist.  A crucial figure ….</a:t>
            </a:r>
            <a:endParaRPr b="1" sz="3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7" name="Google Shape;1017;p49"/>
          <p:cNvGrpSpPr/>
          <p:nvPr/>
        </p:nvGrpSpPr>
        <p:grpSpPr>
          <a:xfrm>
            <a:off x="4504386" y="1631855"/>
            <a:ext cx="401181" cy="1052250"/>
            <a:chOff x="2256675" y="2302925"/>
            <a:chExt cx="283200" cy="742800"/>
          </a:xfrm>
        </p:grpSpPr>
        <p:sp>
          <p:nvSpPr>
            <p:cNvPr id="1010" name="Google Shape;1010;p4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49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can be useful for many purposes, e.g., </a:t>
            </a:r>
            <a:r>
              <a:rPr b="1" lang="en" sz="1500"/>
              <a:t>question answering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serves as </a:t>
            </a:r>
            <a:r>
              <a:rPr b="1" lang="en" sz="1500"/>
              <a:t>encoder</a:t>
            </a:r>
            <a:r>
              <a:rPr lang="en" sz="1500"/>
              <a:t> for the question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possible architectures for the dotted line</a:t>
            </a:r>
            <a:endParaRPr sz="1500"/>
          </a:p>
        </p:txBody>
      </p:sp>
      <p:cxnSp>
        <p:nvCxnSpPr>
          <p:cNvPr id="1023" name="Google Shape;1023;p49"/>
          <p:cNvCxnSpPr>
            <a:stCxn id="990" idx="0"/>
            <a:endCxn id="1010" idx="2"/>
          </p:cNvCxnSpPr>
          <p:nvPr/>
        </p:nvCxnSpPr>
        <p:spPr>
          <a:xfrm rot="10800000">
            <a:off x="4704988" y="2684175"/>
            <a:ext cx="512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49"/>
          <p:cNvCxnSpPr>
            <a:stCxn id="984" idx="0"/>
            <a:endCxn id="1010" idx="2"/>
          </p:cNvCxnSpPr>
          <p:nvPr/>
        </p:nvCxnSpPr>
        <p:spPr>
          <a:xfrm flipH="1" rot="10800000">
            <a:off x="4105286" y="2684175"/>
            <a:ext cx="599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49"/>
          <p:cNvCxnSpPr>
            <a:stCxn id="978" idx="0"/>
          </p:cNvCxnSpPr>
          <p:nvPr/>
        </p:nvCxnSpPr>
        <p:spPr>
          <a:xfrm flipH="1" rot="10800000">
            <a:off x="2910712" y="2684175"/>
            <a:ext cx="17943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49"/>
          <p:cNvCxnSpPr>
            <a:stCxn id="1010" idx="0"/>
            <a:endCxn id="1015" idx="4"/>
          </p:cNvCxnSpPr>
          <p:nvPr/>
        </p:nvCxnSpPr>
        <p:spPr>
          <a:xfrm flipH="1" rot="10800000">
            <a:off x="4704977" y="783155"/>
            <a:ext cx="1755000" cy="84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49"/>
          <p:cNvSpPr txBox="1"/>
          <p:nvPr/>
        </p:nvSpPr>
        <p:spPr>
          <a:xfrm>
            <a:off x="285517" y="4607588"/>
            <a:ext cx="21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Question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8" name="Google Shape;1028;p49"/>
          <p:cNvCxnSpPr>
            <a:stCxn id="1016" idx="0"/>
            <a:endCxn id="1015" idx="4"/>
          </p:cNvCxnSpPr>
          <p:nvPr/>
        </p:nvCxnSpPr>
        <p:spPr>
          <a:xfrm rot="10800000">
            <a:off x="6459742" y="783050"/>
            <a:ext cx="1448100" cy="135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Terminology</a:t>
            </a:r>
            <a:endParaRPr sz="2600"/>
          </a:p>
        </p:txBody>
      </p:sp>
      <p:sp>
        <p:nvSpPr>
          <p:cNvPr id="1034" name="Google Shape;1034;p5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in this lecture = simple/</a:t>
            </a:r>
            <a:r>
              <a:rPr b="1" lang="en" sz="1500"/>
              <a:t>vanilla</a:t>
            </a:r>
            <a:r>
              <a:rPr lang="en" sz="1500"/>
              <a:t>/Elman RNN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variants of RNN (all interchangeable)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GRU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 with attention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 with attention with residual connections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Next lecture!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N-gram Language Models</a:t>
            </a:r>
            <a:r>
              <a:rPr lang="en" sz="1500"/>
              <a:t> (textbook chapter)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The Unreasonable Effectiveness of Recurrent Neural Networks</a:t>
            </a:r>
            <a:r>
              <a:rPr lang="en" sz="1500"/>
              <a:t> (blog post overview </a:t>
            </a:r>
            <a:r>
              <a:rPr lang="en" sz="1500"/>
              <a:t>about</a:t>
            </a:r>
            <a:r>
              <a:rPr lang="en" sz="1500"/>
              <a:t> RNN)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Sequence Modeling: Recurrent and Recursive Neural Nets</a:t>
            </a:r>
            <a:r>
              <a:rPr lang="en" sz="1500"/>
              <a:t> (Sections 10.1 and 10.2)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On Chomsky and the Two Cultures of Statistical Learning</a:t>
            </a:r>
            <a:r>
              <a:rPr lang="en" sz="1500"/>
              <a:t> (some cool stuffs about LM)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1040" name="Google Shape;1040;p51"/>
          <p:cNvSpPr txBox="1"/>
          <p:nvPr>
            <p:ph idx="1" type="body"/>
          </p:nvPr>
        </p:nvSpPr>
        <p:spPr>
          <a:xfrm>
            <a:off x="152400" y="1047750"/>
            <a:ext cx="87630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LM: a system that predicts the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be used for </a:t>
            </a:r>
            <a:r>
              <a:rPr b="1" lang="en" sz="1500"/>
              <a:t>generating 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 easy to notice that it’s a </a:t>
            </a:r>
            <a:r>
              <a:rPr b="1" lang="en" sz="1500"/>
              <a:t>benchmark task</a:t>
            </a:r>
            <a:r>
              <a:rPr lang="en" sz="1500"/>
              <a:t> because is a subcomponent of so so many NLP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n-gram</a:t>
            </a:r>
            <a:r>
              <a:rPr lang="en" sz="1500"/>
              <a:t> LM suffers from sparsity and size problems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RNN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Takes any length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Apply same weights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product output on each step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is NOT LM, RNN are actually even more useful!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POS tagging,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Sentence classification,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Question answering,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...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Language Modeling</a:t>
            </a:r>
            <a:r>
              <a:rPr lang="en" sz="1500"/>
              <a:t> is the task of predicting what word comes next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The student open their</a:t>
            </a:r>
            <a:r>
              <a:rPr lang="en" sz="1500"/>
              <a:t> _______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formally: given a sequence of words                                 , compute the </a:t>
            </a:r>
            <a:r>
              <a:rPr lang="en" sz="1500">
                <a:solidFill>
                  <a:srgbClr val="005EF6"/>
                </a:solidFill>
              </a:rPr>
              <a:t>probability distribution</a:t>
            </a:r>
            <a:r>
              <a:rPr lang="en" sz="1500"/>
              <a:t> of the next word</a:t>
            </a:r>
            <a:br>
              <a:rPr lang="en" sz="1500"/>
            </a:b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Such system is called a </a:t>
            </a:r>
            <a:r>
              <a:rPr lang="en" sz="1500">
                <a:solidFill>
                  <a:srgbClr val="005EF6"/>
                </a:solidFill>
              </a:rPr>
              <a:t>Language Model</a:t>
            </a:r>
            <a:endParaRPr sz="1500">
              <a:solidFill>
                <a:srgbClr val="005EF6"/>
              </a:solidFill>
            </a:endParaRPr>
          </a:p>
        </p:txBody>
      </p:sp>
      <p:pic>
        <p:nvPicPr>
          <p:cNvPr descr="\mathbf{x}^{(1)},\mathbf{x}^{(2)}, \cdots, \mathbf{x}^{(t)}"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75" y="1940575"/>
            <a:ext cx="1440413" cy="22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77" y="2163398"/>
            <a:ext cx="446450" cy="18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\mathbf{x}^{(t+1)} | \mathbf{x}^{(t)}, \cdots, \mathbf{x}^{(1)})"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275" y="2451544"/>
            <a:ext cx="2219625" cy="2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228600" y="923034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We use LM everyday!</a:t>
            </a:r>
            <a:endParaRPr sz="1500"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34" y="1455104"/>
            <a:ext cx="3365525" cy="31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</a:t>
            </a:r>
            <a:endParaRPr sz="2600"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student open their</a:t>
            </a:r>
            <a:r>
              <a:rPr lang="en" sz="1500"/>
              <a:t> _______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How to learn a LM?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 (pre-Deep Learning era): learn an n-gram LM!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Definition</a:t>
            </a:r>
            <a:r>
              <a:rPr lang="en" sz="1500"/>
              <a:t>: A </a:t>
            </a:r>
            <a:r>
              <a:rPr b="1" lang="en" sz="1500"/>
              <a:t>n-gram</a:t>
            </a:r>
            <a:r>
              <a:rPr lang="en" sz="1500"/>
              <a:t> is </a:t>
            </a:r>
            <a:r>
              <a:rPr lang="en" sz="1500"/>
              <a:t>a</a:t>
            </a:r>
            <a:r>
              <a:rPr lang="en" sz="1500"/>
              <a:t> chunk of </a:t>
            </a:r>
            <a:r>
              <a:rPr i="1" lang="en" sz="1500"/>
              <a:t>n</a:t>
            </a:r>
            <a:r>
              <a:rPr lang="en" sz="1500"/>
              <a:t> consecutive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unigrams: “the”, “students”, “opened”, “their”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bigrams: “the students”, “students opened”, “opened 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trigrams: “the students opened”, “students opened 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4-grams: “the students opened their”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</a:t>
            </a:r>
            <a:r>
              <a:rPr lang="en" sz="1500"/>
              <a:t>: Collect </a:t>
            </a:r>
            <a:r>
              <a:rPr b="1" lang="en" sz="1500"/>
              <a:t>statistics</a:t>
            </a:r>
            <a:r>
              <a:rPr lang="en" sz="1500"/>
              <a:t> about how frequent different n-grams are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</a:t>
            </a:r>
            <a:endParaRPr sz="2600"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Suppose we are learning a 4-grams LM.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For example, suppose that in the corpus: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their” (i.e., n-1 grams) occurred </a:t>
            </a:r>
            <a:r>
              <a:rPr b="1" lang="en" sz="1500"/>
              <a:t>1000</a:t>
            </a:r>
            <a:r>
              <a:rPr lang="en" sz="1500"/>
              <a:t>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 </a:t>
            </a:r>
            <a:r>
              <a:rPr b="1" lang="en" sz="1500"/>
              <a:t>books</a:t>
            </a:r>
            <a:r>
              <a:rPr lang="en" sz="1500"/>
              <a:t>” (i.e., n grams) occurred </a:t>
            </a:r>
            <a:r>
              <a:rPr b="1" lang="en" sz="1500"/>
              <a:t>500</a:t>
            </a:r>
            <a:r>
              <a:rPr lang="en" sz="1500"/>
              <a:t>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P(</a:t>
            </a:r>
            <a:r>
              <a:rPr b="1" lang="en" sz="1500"/>
              <a:t>books</a:t>
            </a:r>
            <a:r>
              <a:rPr lang="en" sz="1500"/>
              <a:t> | students opened their) = 0.5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 </a:t>
            </a:r>
            <a:r>
              <a:rPr b="1" lang="en" sz="1500"/>
              <a:t>exams</a:t>
            </a:r>
            <a:r>
              <a:rPr lang="en" sz="1500"/>
              <a:t>” (i.e., n grams) occurred </a:t>
            </a:r>
            <a:r>
              <a:rPr b="1" lang="en" sz="1500"/>
              <a:t>100</a:t>
            </a:r>
            <a:r>
              <a:rPr lang="en" sz="1500"/>
              <a:t>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P(</a:t>
            </a:r>
            <a:r>
              <a:rPr b="1" lang="en" sz="1500"/>
              <a:t>exams</a:t>
            </a:r>
            <a:r>
              <a:rPr lang="en" sz="1500"/>
              <a:t> | students opened their) = 0.1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938" y="1564497"/>
            <a:ext cx="5398317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\mathbf{w} | \text{students opened their}) = \frac{\text{count(students opened their }\mathbf{w})}{\text{count(students opened their })}"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25" y="2400278"/>
            <a:ext cx="5537613" cy="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Models: Formally</a:t>
            </a:r>
            <a:endParaRPr sz="26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300"/>
              <a:t>First, we make a </a:t>
            </a:r>
            <a:r>
              <a:rPr b="1" lang="en" sz="1300">
                <a:solidFill>
                  <a:srgbClr val="005EF6"/>
                </a:solidFill>
              </a:rPr>
              <a:t>Markov assumption</a:t>
            </a:r>
            <a:r>
              <a:rPr lang="en" sz="1300"/>
              <a:t>:                  depends only on the preceding n-1 words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Question</a:t>
            </a:r>
            <a:r>
              <a:rPr lang="en" sz="1300"/>
              <a:t>:  So </a:t>
            </a:r>
            <a:r>
              <a:rPr lang="en" sz="1300"/>
              <a:t>what’s the probabilities?</a:t>
            </a:r>
            <a:endParaRPr sz="1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Answer</a:t>
            </a:r>
            <a:r>
              <a:rPr lang="en" sz="1300"/>
              <a:t>: Simply divide prob of n-gram by (n-1) gram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Question: </a:t>
            </a:r>
            <a:r>
              <a:rPr lang="en" sz="1300"/>
              <a:t>But where to get these probabilities in the first place?</a:t>
            </a:r>
            <a:endParaRPr sz="1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Answer</a:t>
            </a:r>
            <a:r>
              <a:rPr lang="en" sz="1300"/>
              <a:t>: By counting them in some large corpus of text!</a:t>
            </a:r>
            <a:endParaRPr sz="1300"/>
          </a:p>
        </p:txBody>
      </p:sp>
      <p:pic>
        <p:nvPicPr>
          <p:cNvPr descr="P(\mathbf{x}^{(t+1)} | \mathbf{x}^{(t)}, \cdots, \mathbf{x}^{(1)}) = P(\mathbf{x}^{(t+1)} | \mathbf{x}^{(t)}, \cdots, \mathbf{x}^{(t - n + 2)})"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100" y="1651701"/>
            <a:ext cx="531300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frac{P(\mathbf{x}^{(t + 1)}, \cdots, \mathbf{x}^{(t - n + 2)})}{P(\mathbf{x}^{(t)}, \cdots, \mathbf{x}^{(t - n + 2)})}"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625" y="2800563"/>
            <a:ext cx="2426725" cy="56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pprox \frac{\text{count}(\mathbf{x}^{(t+1)},\mathbf{x}^{t},\cdots,\mathbf{x}^{(t-n+2)})}{\text{count}(\mathbf{x}^{(t)},\mathbf{x}^{t},\cdots,\mathbf{x}^{(t-n+2)})}"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675" y="4007575"/>
            <a:ext cx="3096006" cy="56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175" name="Google Shape;1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362" y="1291928"/>
            <a:ext cx="513850" cy="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